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258" r:id="rId3"/>
    <p:sldId id="259" r:id="rId4"/>
    <p:sldId id="269" r:id="rId5"/>
    <p:sldId id="275" r:id="rId6"/>
    <p:sldId id="276" r:id="rId7"/>
    <p:sldId id="260" r:id="rId8"/>
    <p:sldId id="280" r:id="rId9"/>
    <p:sldId id="281" r:id="rId10"/>
    <p:sldId id="284" r:id="rId11"/>
    <p:sldId id="286" r:id="rId12"/>
    <p:sldId id="287" r:id="rId13"/>
    <p:sldId id="289" r:id="rId14"/>
    <p:sldId id="292" r:id="rId15"/>
    <p:sldId id="291" r:id="rId16"/>
    <p:sldId id="294" r:id="rId17"/>
    <p:sldId id="290" r:id="rId18"/>
    <p:sldId id="293" r:id="rId19"/>
    <p:sldId id="285" r:id="rId20"/>
    <p:sldId id="298" r:id="rId21"/>
    <p:sldId id="297" r:id="rId22"/>
    <p:sldId id="299" r:id="rId23"/>
    <p:sldId id="296" r:id="rId24"/>
    <p:sldId id="301" r:id="rId25"/>
    <p:sldId id="302" r:id="rId26"/>
    <p:sldId id="300" r:id="rId27"/>
    <p:sldId id="266" r:id="rId28"/>
    <p:sldId id="262" r:id="rId29"/>
    <p:sldId id="270" r:id="rId30"/>
    <p:sldId id="271" r:id="rId31"/>
    <p:sldId id="272" r:id="rId32"/>
    <p:sldId id="273" r:id="rId33"/>
    <p:sldId id="274" r:id="rId34"/>
    <p:sldId id="316" r:id="rId35"/>
    <p:sldId id="317" r:id="rId36"/>
    <p:sldId id="323" r:id="rId37"/>
    <p:sldId id="324" r:id="rId38"/>
    <p:sldId id="325" r:id="rId39"/>
    <p:sldId id="322" r:id="rId40"/>
    <p:sldId id="326" r:id="rId41"/>
    <p:sldId id="318" r:id="rId42"/>
    <p:sldId id="320" r:id="rId43"/>
    <p:sldId id="319" r:id="rId44"/>
    <p:sldId id="321" r:id="rId45"/>
    <p:sldId id="267" r:id="rId46"/>
    <p:sldId id="268" r:id="rId47"/>
    <p:sldId id="308" r:id="rId48"/>
    <p:sldId id="310" r:id="rId49"/>
    <p:sldId id="311" r:id="rId50"/>
    <p:sldId id="312" r:id="rId51"/>
    <p:sldId id="313" r:id="rId52"/>
    <p:sldId id="309" r:id="rId53"/>
    <p:sldId id="315" r:id="rId54"/>
    <p:sldId id="31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6BE9BA-F4D6-CD65-9ECE-DC7DEEEC5573}" name="Bola Kamal Shafik" initials="BS" userId="S::BoShafik@orange.eg::21744061-2f49-4ece-8b57-2d66568c29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8/10/relationships/authors" Target="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DCEAF-E1B4-49E8-8439-BA651AA9A87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D54B51-5FD8-4BCF-863E-EDC5974B7D6D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What is IPSec?</a:t>
          </a:r>
          <a:endParaRPr lang="en-US" dirty="0">
            <a:solidFill>
              <a:srgbClr val="FFFF00"/>
            </a:solidFill>
          </a:endParaRPr>
        </a:p>
      </dgm:t>
    </dgm:pt>
    <dgm:pt modelId="{415D05EC-602F-45A8-9573-9F30B9799CFB}" type="parTrans" cxnId="{33C06591-6567-46E4-9BF9-A6D21C324F84}">
      <dgm:prSet/>
      <dgm:spPr/>
      <dgm:t>
        <a:bodyPr/>
        <a:lstStyle/>
        <a:p>
          <a:endParaRPr lang="en-US"/>
        </a:p>
      </dgm:t>
    </dgm:pt>
    <dgm:pt modelId="{DDE34CE8-6335-4626-80AD-3ECFEEB65693}" type="sibTrans" cxnId="{33C06591-6567-46E4-9BF9-A6D21C324F84}">
      <dgm:prSet/>
      <dgm:spPr/>
      <dgm:t>
        <a:bodyPr/>
        <a:lstStyle/>
        <a:p>
          <a:endParaRPr lang="en-US"/>
        </a:p>
      </dgm:t>
    </dgm:pt>
    <dgm:pt modelId="{B7EC1366-3FB6-42FE-BDA0-5DCD633DA721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IPSec Components</a:t>
          </a:r>
          <a:endParaRPr lang="en-US" dirty="0">
            <a:solidFill>
              <a:srgbClr val="FFFF00"/>
            </a:solidFill>
          </a:endParaRPr>
        </a:p>
      </dgm:t>
    </dgm:pt>
    <dgm:pt modelId="{1BBB76EB-300F-45EE-AFEE-3693110647D0}" type="parTrans" cxnId="{E707208B-E2F9-4C38-9FD6-0104D291F70E}">
      <dgm:prSet/>
      <dgm:spPr/>
      <dgm:t>
        <a:bodyPr/>
        <a:lstStyle/>
        <a:p>
          <a:endParaRPr lang="en-US"/>
        </a:p>
      </dgm:t>
    </dgm:pt>
    <dgm:pt modelId="{893A78A0-13F4-4C83-9CC2-B8FBB2573E4B}" type="sibTrans" cxnId="{E707208B-E2F9-4C38-9FD6-0104D291F70E}">
      <dgm:prSet/>
      <dgm:spPr/>
      <dgm:t>
        <a:bodyPr/>
        <a:lstStyle/>
        <a:p>
          <a:endParaRPr lang="en-US"/>
        </a:p>
      </dgm:t>
    </dgm:pt>
    <dgm:pt modelId="{5B337617-75D1-4C05-9188-C379E6783AE0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FortiGate Firewall Overview</a:t>
          </a:r>
          <a:endParaRPr lang="en-US" dirty="0">
            <a:solidFill>
              <a:srgbClr val="FFFF00"/>
            </a:solidFill>
          </a:endParaRPr>
        </a:p>
      </dgm:t>
    </dgm:pt>
    <dgm:pt modelId="{C36B3428-E6B8-4E24-A7B8-115E068182B2}" type="parTrans" cxnId="{43B8D10B-72AD-4463-BE7C-A8BDE33C4172}">
      <dgm:prSet/>
      <dgm:spPr/>
      <dgm:t>
        <a:bodyPr/>
        <a:lstStyle/>
        <a:p>
          <a:endParaRPr lang="en-US"/>
        </a:p>
      </dgm:t>
    </dgm:pt>
    <dgm:pt modelId="{182D60CF-0C71-4968-822B-AB6C7346E89F}" type="sibTrans" cxnId="{43B8D10B-72AD-4463-BE7C-A8BDE33C4172}">
      <dgm:prSet/>
      <dgm:spPr/>
      <dgm:t>
        <a:bodyPr/>
        <a:lstStyle/>
        <a:p>
          <a:endParaRPr lang="en-US"/>
        </a:p>
      </dgm:t>
    </dgm:pt>
    <dgm:pt modelId="{51DD9F45-E433-4363-B82E-59DF5BBE620A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IPSec VPN Types in FortiGate</a:t>
          </a:r>
          <a:endParaRPr lang="en-US" dirty="0">
            <a:solidFill>
              <a:srgbClr val="FFFF00"/>
            </a:solidFill>
          </a:endParaRPr>
        </a:p>
      </dgm:t>
    </dgm:pt>
    <dgm:pt modelId="{94D2D9CA-E1FF-431D-9E65-3D6F372C9838}" type="parTrans" cxnId="{DE8C8159-2AB6-4816-BF8D-36A538B3AFC9}">
      <dgm:prSet/>
      <dgm:spPr/>
      <dgm:t>
        <a:bodyPr/>
        <a:lstStyle/>
        <a:p>
          <a:endParaRPr lang="en-US"/>
        </a:p>
      </dgm:t>
    </dgm:pt>
    <dgm:pt modelId="{CE68A16D-0635-4340-8AC9-3DBFFEC19EC6}" type="sibTrans" cxnId="{DE8C8159-2AB6-4816-BF8D-36A538B3AFC9}">
      <dgm:prSet/>
      <dgm:spPr/>
      <dgm:t>
        <a:bodyPr/>
        <a:lstStyle/>
        <a:p>
          <a:endParaRPr lang="en-US"/>
        </a:p>
      </dgm:t>
    </dgm:pt>
    <dgm:pt modelId="{6037B829-9442-4099-A385-D74107B02954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Configuration </a:t>
          </a:r>
          <a:endParaRPr lang="en-US" dirty="0">
            <a:solidFill>
              <a:srgbClr val="FFFF00"/>
            </a:solidFill>
          </a:endParaRPr>
        </a:p>
      </dgm:t>
    </dgm:pt>
    <dgm:pt modelId="{266FDCE2-0242-4135-9CE3-F92198429F31}" type="parTrans" cxnId="{5C3DF91D-447A-4278-81DF-B82DD3C32684}">
      <dgm:prSet/>
      <dgm:spPr/>
      <dgm:t>
        <a:bodyPr/>
        <a:lstStyle/>
        <a:p>
          <a:endParaRPr lang="en-US"/>
        </a:p>
      </dgm:t>
    </dgm:pt>
    <dgm:pt modelId="{E055D231-AC7E-4944-8387-79A326C526AA}" type="sibTrans" cxnId="{5C3DF91D-447A-4278-81DF-B82DD3C32684}">
      <dgm:prSet/>
      <dgm:spPr/>
      <dgm:t>
        <a:bodyPr/>
        <a:lstStyle/>
        <a:p>
          <a:endParaRPr lang="en-US"/>
        </a:p>
      </dgm:t>
    </dgm:pt>
    <dgm:pt modelId="{4557B713-1334-436B-89EE-C0A46D7C7A29}" type="pres">
      <dgm:prSet presAssocID="{802DCEAF-E1B4-49E8-8439-BA651AA9A875}" presName="outerComposite" presStyleCnt="0">
        <dgm:presLayoutVars>
          <dgm:chMax val="5"/>
          <dgm:dir/>
          <dgm:resizeHandles val="exact"/>
        </dgm:presLayoutVars>
      </dgm:prSet>
      <dgm:spPr/>
    </dgm:pt>
    <dgm:pt modelId="{BA550580-442C-44D0-AEFB-EF48993AD4D3}" type="pres">
      <dgm:prSet presAssocID="{802DCEAF-E1B4-49E8-8439-BA651AA9A875}" presName="dummyMaxCanvas" presStyleCnt="0">
        <dgm:presLayoutVars/>
      </dgm:prSet>
      <dgm:spPr/>
    </dgm:pt>
    <dgm:pt modelId="{50562910-429B-49F4-A5DD-68C907A9E70A}" type="pres">
      <dgm:prSet presAssocID="{802DCEAF-E1B4-49E8-8439-BA651AA9A875}" presName="FiveNodes_1" presStyleLbl="node1" presStyleIdx="0" presStyleCnt="5">
        <dgm:presLayoutVars>
          <dgm:bulletEnabled val="1"/>
        </dgm:presLayoutVars>
      </dgm:prSet>
      <dgm:spPr/>
    </dgm:pt>
    <dgm:pt modelId="{825BE470-3404-4C00-833F-C9D7212250AD}" type="pres">
      <dgm:prSet presAssocID="{802DCEAF-E1B4-49E8-8439-BA651AA9A875}" presName="FiveNodes_2" presStyleLbl="node1" presStyleIdx="1" presStyleCnt="5">
        <dgm:presLayoutVars>
          <dgm:bulletEnabled val="1"/>
        </dgm:presLayoutVars>
      </dgm:prSet>
      <dgm:spPr/>
    </dgm:pt>
    <dgm:pt modelId="{8E443F91-6FB5-4BF7-B3F7-6B0E1D54CD1F}" type="pres">
      <dgm:prSet presAssocID="{802DCEAF-E1B4-49E8-8439-BA651AA9A875}" presName="FiveNodes_3" presStyleLbl="node1" presStyleIdx="2" presStyleCnt="5">
        <dgm:presLayoutVars>
          <dgm:bulletEnabled val="1"/>
        </dgm:presLayoutVars>
      </dgm:prSet>
      <dgm:spPr/>
    </dgm:pt>
    <dgm:pt modelId="{E02C16DB-0896-40D3-8D0F-A463293BC8C9}" type="pres">
      <dgm:prSet presAssocID="{802DCEAF-E1B4-49E8-8439-BA651AA9A875}" presName="FiveNodes_4" presStyleLbl="node1" presStyleIdx="3" presStyleCnt="5">
        <dgm:presLayoutVars>
          <dgm:bulletEnabled val="1"/>
        </dgm:presLayoutVars>
      </dgm:prSet>
      <dgm:spPr/>
    </dgm:pt>
    <dgm:pt modelId="{1A32A1EF-A494-4FC5-89C6-7489468B4229}" type="pres">
      <dgm:prSet presAssocID="{802DCEAF-E1B4-49E8-8439-BA651AA9A875}" presName="FiveNodes_5" presStyleLbl="node1" presStyleIdx="4" presStyleCnt="5">
        <dgm:presLayoutVars>
          <dgm:bulletEnabled val="1"/>
        </dgm:presLayoutVars>
      </dgm:prSet>
      <dgm:spPr/>
    </dgm:pt>
    <dgm:pt modelId="{523BA5E1-F357-42FD-8AC9-5BF84363998E}" type="pres">
      <dgm:prSet presAssocID="{802DCEAF-E1B4-49E8-8439-BA651AA9A875}" presName="FiveConn_1-2" presStyleLbl="fgAccFollowNode1" presStyleIdx="0" presStyleCnt="4">
        <dgm:presLayoutVars>
          <dgm:bulletEnabled val="1"/>
        </dgm:presLayoutVars>
      </dgm:prSet>
      <dgm:spPr/>
    </dgm:pt>
    <dgm:pt modelId="{C26E15D0-BBBF-4D09-BB92-7DB9F2CCB540}" type="pres">
      <dgm:prSet presAssocID="{802DCEAF-E1B4-49E8-8439-BA651AA9A875}" presName="FiveConn_2-3" presStyleLbl="fgAccFollowNode1" presStyleIdx="1" presStyleCnt="4">
        <dgm:presLayoutVars>
          <dgm:bulletEnabled val="1"/>
        </dgm:presLayoutVars>
      </dgm:prSet>
      <dgm:spPr/>
    </dgm:pt>
    <dgm:pt modelId="{62CC0B33-9E45-4717-9BED-7691B4898207}" type="pres">
      <dgm:prSet presAssocID="{802DCEAF-E1B4-49E8-8439-BA651AA9A875}" presName="FiveConn_3-4" presStyleLbl="fgAccFollowNode1" presStyleIdx="2" presStyleCnt="4">
        <dgm:presLayoutVars>
          <dgm:bulletEnabled val="1"/>
        </dgm:presLayoutVars>
      </dgm:prSet>
      <dgm:spPr/>
    </dgm:pt>
    <dgm:pt modelId="{EEB16ECB-F058-4711-BEC5-489C6A199AE8}" type="pres">
      <dgm:prSet presAssocID="{802DCEAF-E1B4-49E8-8439-BA651AA9A875}" presName="FiveConn_4-5" presStyleLbl="fgAccFollowNode1" presStyleIdx="3" presStyleCnt="4">
        <dgm:presLayoutVars>
          <dgm:bulletEnabled val="1"/>
        </dgm:presLayoutVars>
      </dgm:prSet>
      <dgm:spPr/>
    </dgm:pt>
    <dgm:pt modelId="{D9FD3961-FCBF-49AC-8AB1-C3A2D88A3C85}" type="pres">
      <dgm:prSet presAssocID="{802DCEAF-E1B4-49E8-8439-BA651AA9A875}" presName="FiveNodes_1_text" presStyleLbl="node1" presStyleIdx="4" presStyleCnt="5">
        <dgm:presLayoutVars>
          <dgm:bulletEnabled val="1"/>
        </dgm:presLayoutVars>
      </dgm:prSet>
      <dgm:spPr/>
    </dgm:pt>
    <dgm:pt modelId="{6093F1FA-710B-4C5D-A549-75BB94716F20}" type="pres">
      <dgm:prSet presAssocID="{802DCEAF-E1B4-49E8-8439-BA651AA9A875}" presName="FiveNodes_2_text" presStyleLbl="node1" presStyleIdx="4" presStyleCnt="5">
        <dgm:presLayoutVars>
          <dgm:bulletEnabled val="1"/>
        </dgm:presLayoutVars>
      </dgm:prSet>
      <dgm:spPr/>
    </dgm:pt>
    <dgm:pt modelId="{52F645B5-8F3A-41A3-B97D-2CBD8B06695D}" type="pres">
      <dgm:prSet presAssocID="{802DCEAF-E1B4-49E8-8439-BA651AA9A875}" presName="FiveNodes_3_text" presStyleLbl="node1" presStyleIdx="4" presStyleCnt="5">
        <dgm:presLayoutVars>
          <dgm:bulletEnabled val="1"/>
        </dgm:presLayoutVars>
      </dgm:prSet>
      <dgm:spPr/>
    </dgm:pt>
    <dgm:pt modelId="{2460AF26-4E48-4869-AE2B-3511BC2A3186}" type="pres">
      <dgm:prSet presAssocID="{802DCEAF-E1B4-49E8-8439-BA651AA9A875}" presName="FiveNodes_4_text" presStyleLbl="node1" presStyleIdx="4" presStyleCnt="5">
        <dgm:presLayoutVars>
          <dgm:bulletEnabled val="1"/>
        </dgm:presLayoutVars>
      </dgm:prSet>
      <dgm:spPr/>
    </dgm:pt>
    <dgm:pt modelId="{8B4CF786-2922-4BD2-8719-B360C6687201}" type="pres">
      <dgm:prSet presAssocID="{802DCEAF-E1B4-49E8-8439-BA651AA9A87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B8D10B-72AD-4463-BE7C-A8BDE33C4172}" srcId="{802DCEAF-E1B4-49E8-8439-BA651AA9A875}" destId="{5B337617-75D1-4C05-9188-C379E6783AE0}" srcOrd="2" destOrd="0" parTransId="{C36B3428-E6B8-4E24-A7B8-115E068182B2}" sibTransId="{182D60CF-0C71-4968-822B-AB6C7346E89F}"/>
    <dgm:cxn modelId="{5C3DF91D-447A-4278-81DF-B82DD3C32684}" srcId="{802DCEAF-E1B4-49E8-8439-BA651AA9A875}" destId="{6037B829-9442-4099-A385-D74107B02954}" srcOrd="4" destOrd="0" parTransId="{266FDCE2-0242-4135-9CE3-F92198429F31}" sibTransId="{E055D231-AC7E-4944-8387-79A326C526AA}"/>
    <dgm:cxn modelId="{DAD4101F-0DC7-46D1-A70D-A80350F0886A}" type="presOf" srcId="{B7EC1366-3FB6-42FE-BDA0-5DCD633DA721}" destId="{6093F1FA-710B-4C5D-A549-75BB94716F20}" srcOrd="1" destOrd="0" presId="urn:microsoft.com/office/officeart/2005/8/layout/vProcess5"/>
    <dgm:cxn modelId="{7D0E4D3C-1A9B-42A5-AE05-4D33FEC034E6}" type="presOf" srcId="{893A78A0-13F4-4C83-9CC2-B8FBB2573E4B}" destId="{C26E15D0-BBBF-4D09-BB92-7DB9F2CCB540}" srcOrd="0" destOrd="0" presId="urn:microsoft.com/office/officeart/2005/8/layout/vProcess5"/>
    <dgm:cxn modelId="{9C0B2E62-CA0C-4D55-9510-CFF0A37FDF60}" type="presOf" srcId="{5B337617-75D1-4C05-9188-C379E6783AE0}" destId="{8E443F91-6FB5-4BF7-B3F7-6B0E1D54CD1F}" srcOrd="0" destOrd="0" presId="urn:microsoft.com/office/officeart/2005/8/layout/vProcess5"/>
    <dgm:cxn modelId="{71DDF165-8B19-4680-8F4C-9BF7038AB0B4}" type="presOf" srcId="{51DD9F45-E433-4363-B82E-59DF5BBE620A}" destId="{E02C16DB-0896-40D3-8D0F-A463293BC8C9}" srcOrd="0" destOrd="0" presId="urn:microsoft.com/office/officeart/2005/8/layout/vProcess5"/>
    <dgm:cxn modelId="{B38AE868-CE57-4B72-8F72-EE6D2D441630}" type="presOf" srcId="{DDE34CE8-6335-4626-80AD-3ECFEEB65693}" destId="{523BA5E1-F357-42FD-8AC9-5BF84363998E}" srcOrd="0" destOrd="0" presId="urn:microsoft.com/office/officeart/2005/8/layout/vProcess5"/>
    <dgm:cxn modelId="{82E0004A-07AA-4F13-B79E-599864A957EF}" type="presOf" srcId="{51DD9F45-E433-4363-B82E-59DF5BBE620A}" destId="{2460AF26-4E48-4869-AE2B-3511BC2A3186}" srcOrd="1" destOrd="0" presId="urn:microsoft.com/office/officeart/2005/8/layout/vProcess5"/>
    <dgm:cxn modelId="{9283016A-6F39-4886-A004-05FEB4AD4F41}" type="presOf" srcId="{CE68A16D-0635-4340-8AC9-3DBFFEC19EC6}" destId="{EEB16ECB-F058-4711-BEC5-489C6A199AE8}" srcOrd="0" destOrd="0" presId="urn:microsoft.com/office/officeart/2005/8/layout/vProcess5"/>
    <dgm:cxn modelId="{5BF10353-B6D8-43A9-A25A-AECE753C6AF9}" type="presOf" srcId="{182D60CF-0C71-4968-822B-AB6C7346E89F}" destId="{62CC0B33-9E45-4717-9BED-7691B4898207}" srcOrd="0" destOrd="0" presId="urn:microsoft.com/office/officeart/2005/8/layout/vProcess5"/>
    <dgm:cxn modelId="{DE8C8159-2AB6-4816-BF8D-36A538B3AFC9}" srcId="{802DCEAF-E1B4-49E8-8439-BA651AA9A875}" destId="{51DD9F45-E433-4363-B82E-59DF5BBE620A}" srcOrd="3" destOrd="0" parTransId="{94D2D9CA-E1FF-431D-9E65-3D6F372C9838}" sibTransId="{CE68A16D-0635-4340-8AC9-3DBFFEC19EC6}"/>
    <dgm:cxn modelId="{E707208B-E2F9-4C38-9FD6-0104D291F70E}" srcId="{802DCEAF-E1B4-49E8-8439-BA651AA9A875}" destId="{B7EC1366-3FB6-42FE-BDA0-5DCD633DA721}" srcOrd="1" destOrd="0" parTransId="{1BBB76EB-300F-45EE-AFEE-3693110647D0}" sibTransId="{893A78A0-13F4-4C83-9CC2-B8FBB2573E4B}"/>
    <dgm:cxn modelId="{33C06591-6567-46E4-9BF9-A6D21C324F84}" srcId="{802DCEAF-E1B4-49E8-8439-BA651AA9A875}" destId="{A7D54B51-5FD8-4BCF-863E-EDC5974B7D6D}" srcOrd="0" destOrd="0" parTransId="{415D05EC-602F-45A8-9573-9F30B9799CFB}" sibTransId="{DDE34CE8-6335-4626-80AD-3ECFEEB65693}"/>
    <dgm:cxn modelId="{FCF26E9D-494F-43A9-952F-544E6C20AED5}" type="presOf" srcId="{5B337617-75D1-4C05-9188-C379E6783AE0}" destId="{52F645B5-8F3A-41A3-B97D-2CBD8B06695D}" srcOrd="1" destOrd="0" presId="urn:microsoft.com/office/officeart/2005/8/layout/vProcess5"/>
    <dgm:cxn modelId="{CD0069AB-AB76-4F0B-B801-BA15A7FE2F17}" type="presOf" srcId="{A7D54B51-5FD8-4BCF-863E-EDC5974B7D6D}" destId="{50562910-429B-49F4-A5DD-68C907A9E70A}" srcOrd="0" destOrd="0" presId="urn:microsoft.com/office/officeart/2005/8/layout/vProcess5"/>
    <dgm:cxn modelId="{8BA8E3AC-8294-4D49-BF56-4BCBAF5139D0}" type="presOf" srcId="{6037B829-9442-4099-A385-D74107B02954}" destId="{1A32A1EF-A494-4FC5-89C6-7489468B4229}" srcOrd="0" destOrd="0" presId="urn:microsoft.com/office/officeart/2005/8/layout/vProcess5"/>
    <dgm:cxn modelId="{B3170EC6-ED39-4D28-8BDB-7215633E2B3B}" type="presOf" srcId="{802DCEAF-E1B4-49E8-8439-BA651AA9A875}" destId="{4557B713-1334-436B-89EE-C0A46D7C7A29}" srcOrd="0" destOrd="0" presId="urn:microsoft.com/office/officeart/2005/8/layout/vProcess5"/>
    <dgm:cxn modelId="{3B8C81C7-A421-4D2B-A7F6-1F929191162B}" type="presOf" srcId="{B7EC1366-3FB6-42FE-BDA0-5DCD633DA721}" destId="{825BE470-3404-4C00-833F-C9D7212250AD}" srcOrd="0" destOrd="0" presId="urn:microsoft.com/office/officeart/2005/8/layout/vProcess5"/>
    <dgm:cxn modelId="{1AAE61DA-967E-4DBE-BC18-AFDE3B6E99E1}" type="presOf" srcId="{A7D54B51-5FD8-4BCF-863E-EDC5974B7D6D}" destId="{D9FD3961-FCBF-49AC-8AB1-C3A2D88A3C85}" srcOrd="1" destOrd="0" presId="urn:microsoft.com/office/officeart/2005/8/layout/vProcess5"/>
    <dgm:cxn modelId="{70359CEC-563B-4868-99F5-DB4087A82225}" type="presOf" srcId="{6037B829-9442-4099-A385-D74107B02954}" destId="{8B4CF786-2922-4BD2-8719-B360C6687201}" srcOrd="1" destOrd="0" presId="urn:microsoft.com/office/officeart/2005/8/layout/vProcess5"/>
    <dgm:cxn modelId="{7732C00A-B636-4D7D-9BA0-F8D7F1FDF97C}" type="presParOf" srcId="{4557B713-1334-436B-89EE-C0A46D7C7A29}" destId="{BA550580-442C-44D0-AEFB-EF48993AD4D3}" srcOrd="0" destOrd="0" presId="urn:microsoft.com/office/officeart/2005/8/layout/vProcess5"/>
    <dgm:cxn modelId="{D22F9637-9797-4D57-8FD9-DDDA74A4C22B}" type="presParOf" srcId="{4557B713-1334-436B-89EE-C0A46D7C7A29}" destId="{50562910-429B-49F4-A5DD-68C907A9E70A}" srcOrd="1" destOrd="0" presId="urn:microsoft.com/office/officeart/2005/8/layout/vProcess5"/>
    <dgm:cxn modelId="{AFE9CA78-AA7B-4E2B-A2BB-171D1A230236}" type="presParOf" srcId="{4557B713-1334-436B-89EE-C0A46D7C7A29}" destId="{825BE470-3404-4C00-833F-C9D7212250AD}" srcOrd="2" destOrd="0" presId="urn:microsoft.com/office/officeart/2005/8/layout/vProcess5"/>
    <dgm:cxn modelId="{E16D923A-4182-4EBC-8CBA-6FA8135DAC3C}" type="presParOf" srcId="{4557B713-1334-436B-89EE-C0A46D7C7A29}" destId="{8E443F91-6FB5-4BF7-B3F7-6B0E1D54CD1F}" srcOrd="3" destOrd="0" presId="urn:microsoft.com/office/officeart/2005/8/layout/vProcess5"/>
    <dgm:cxn modelId="{1B341D88-BACD-4441-95BB-C1303BD3DEB4}" type="presParOf" srcId="{4557B713-1334-436B-89EE-C0A46D7C7A29}" destId="{E02C16DB-0896-40D3-8D0F-A463293BC8C9}" srcOrd="4" destOrd="0" presId="urn:microsoft.com/office/officeart/2005/8/layout/vProcess5"/>
    <dgm:cxn modelId="{ACF930F2-0D7D-4419-8022-61E780528035}" type="presParOf" srcId="{4557B713-1334-436B-89EE-C0A46D7C7A29}" destId="{1A32A1EF-A494-4FC5-89C6-7489468B4229}" srcOrd="5" destOrd="0" presId="urn:microsoft.com/office/officeart/2005/8/layout/vProcess5"/>
    <dgm:cxn modelId="{23DA46FB-2FCC-4E8F-8268-8931D28F6230}" type="presParOf" srcId="{4557B713-1334-436B-89EE-C0A46D7C7A29}" destId="{523BA5E1-F357-42FD-8AC9-5BF84363998E}" srcOrd="6" destOrd="0" presId="urn:microsoft.com/office/officeart/2005/8/layout/vProcess5"/>
    <dgm:cxn modelId="{FC6B2283-1450-43C2-9E8C-87CD62338261}" type="presParOf" srcId="{4557B713-1334-436B-89EE-C0A46D7C7A29}" destId="{C26E15D0-BBBF-4D09-BB92-7DB9F2CCB540}" srcOrd="7" destOrd="0" presId="urn:microsoft.com/office/officeart/2005/8/layout/vProcess5"/>
    <dgm:cxn modelId="{1206D580-8265-4244-A3E6-95738AC5B15F}" type="presParOf" srcId="{4557B713-1334-436B-89EE-C0A46D7C7A29}" destId="{62CC0B33-9E45-4717-9BED-7691B4898207}" srcOrd="8" destOrd="0" presId="urn:microsoft.com/office/officeart/2005/8/layout/vProcess5"/>
    <dgm:cxn modelId="{DF39DBC7-F3CC-454A-85A8-7BE3ACFDF679}" type="presParOf" srcId="{4557B713-1334-436B-89EE-C0A46D7C7A29}" destId="{EEB16ECB-F058-4711-BEC5-489C6A199AE8}" srcOrd="9" destOrd="0" presId="urn:microsoft.com/office/officeart/2005/8/layout/vProcess5"/>
    <dgm:cxn modelId="{764CCEFB-7B86-4A24-9517-54684FBE7477}" type="presParOf" srcId="{4557B713-1334-436B-89EE-C0A46D7C7A29}" destId="{D9FD3961-FCBF-49AC-8AB1-C3A2D88A3C85}" srcOrd="10" destOrd="0" presId="urn:microsoft.com/office/officeart/2005/8/layout/vProcess5"/>
    <dgm:cxn modelId="{84FBD291-BF77-4827-9B37-BF857ABD75DA}" type="presParOf" srcId="{4557B713-1334-436B-89EE-C0A46D7C7A29}" destId="{6093F1FA-710B-4C5D-A549-75BB94716F20}" srcOrd="11" destOrd="0" presId="urn:microsoft.com/office/officeart/2005/8/layout/vProcess5"/>
    <dgm:cxn modelId="{2ED5A969-7D5D-4B0C-93A7-0A3834761B5E}" type="presParOf" srcId="{4557B713-1334-436B-89EE-C0A46D7C7A29}" destId="{52F645B5-8F3A-41A3-B97D-2CBD8B06695D}" srcOrd="12" destOrd="0" presId="urn:microsoft.com/office/officeart/2005/8/layout/vProcess5"/>
    <dgm:cxn modelId="{C1AE88B2-30E7-4807-9CD8-2A53389DFACD}" type="presParOf" srcId="{4557B713-1334-436B-89EE-C0A46D7C7A29}" destId="{2460AF26-4E48-4869-AE2B-3511BC2A3186}" srcOrd="13" destOrd="0" presId="urn:microsoft.com/office/officeart/2005/8/layout/vProcess5"/>
    <dgm:cxn modelId="{EC365D1E-BE88-4B0F-899B-B0ADAF51EC61}" type="presParOf" srcId="{4557B713-1334-436B-89EE-C0A46D7C7A29}" destId="{8B4CF786-2922-4BD2-8719-B360C66872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62910-429B-49F4-A5DD-68C907A9E70A}">
      <dsp:nvSpPr>
        <dsp:cNvPr id="0" name=""/>
        <dsp:cNvSpPr/>
      </dsp:nvSpPr>
      <dsp:spPr>
        <a:xfrm>
          <a:off x="0" y="0"/>
          <a:ext cx="7540034" cy="950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FF00"/>
              </a:solidFill>
            </a:rPr>
            <a:t>What is IPSec?</a:t>
          </a:r>
          <a:endParaRPr lang="en-US" sz="3600" kern="1200" dirty="0">
            <a:solidFill>
              <a:srgbClr val="FFFF00"/>
            </a:solidFill>
          </a:endParaRPr>
        </a:p>
      </dsp:txBody>
      <dsp:txXfrm>
        <a:off x="27853" y="27853"/>
        <a:ext cx="6402587" cy="895274"/>
      </dsp:txXfrm>
    </dsp:sp>
    <dsp:sp modelId="{825BE470-3404-4C00-833F-C9D7212250AD}">
      <dsp:nvSpPr>
        <dsp:cNvPr id="0" name=""/>
        <dsp:cNvSpPr/>
      </dsp:nvSpPr>
      <dsp:spPr>
        <a:xfrm>
          <a:off x="563054" y="1083061"/>
          <a:ext cx="7540034" cy="950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FF00"/>
              </a:solidFill>
            </a:rPr>
            <a:t>IPSec Components</a:t>
          </a:r>
          <a:endParaRPr lang="en-US" sz="3600" kern="1200" dirty="0">
            <a:solidFill>
              <a:srgbClr val="FFFF00"/>
            </a:solidFill>
          </a:endParaRPr>
        </a:p>
      </dsp:txBody>
      <dsp:txXfrm>
        <a:off x="590907" y="1110914"/>
        <a:ext cx="6303136" cy="895274"/>
      </dsp:txXfrm>
    </dsp:sp>
    <dsp:sp modelId="{8E443F91-6FB5-4BF7-B3F7-6B0E1D54CD1F}">
      <dsp:nvSpPr>
        <dsp:cNvPr id="0" name=""/>
        <dsp:cNvSpPr/>
      </dsp:nvSpPr>
      <dsp:spPr>
        <a:xfrm>
          <a:off x="1126108" y="2166122"/>
          <a:ext cx="7540034" cy="950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FF00"/>
              </a:solidFill>
            </a:rPr>
            <a:t>FortiGate Firewall Overview</a:t>
          </a:r>
          <a:endParaRPr lang="en-US" sz="3600" kern="1200" dirty="0">
            <a:solidFill>
              <a:srgbClr val="FFFF00"/>
            </a:solidFill>
          </a:endParaRPr>
        </a:p>
      </dsp:txBody>
      <dsp:txXfrm>
        <a:off x="1153961" y="2193975"/>
        <a:ext cx="6303136" cy="895274"/>
      </dsp:txXfrm>
    </dsp:sp>
    <dsp:sp modelId="{E02C16DB-0896-40D3-8D0F-A463293BC8C9}">
      <dsp:nvSpPr>
        <dsp:cNvPr id="0" name=""/>
        <dsp:cNvSpPr/>
      </dsp:nvSpPr>
      <dsp:spPr>
        <a:xfrm>
          <a:off x="1689163" y="3249183"/>
          <a:ext cx="7540034" cy="950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FF00"/>
              </a:solidFill>
            </a:rPr>
            <a:t>IPSec VPN Types in FortiGate</a:t>
          </a:r>
          <a:endParaRPr lang="en-US" sz="3600" kern="1200" dirty="0">
            <a:solidFill>
              <a:srgbClr val="FFFF00"/>
            </a:solidFill>
          </a:endParaRPr>
        </a:p>
      </dsp:txBody>
      <dsp:txXfrm>
        <a:off x="1717016" y="3277036"/>
        <a:ext cx="6303136" cy="895274"/>
      </dsp:txXfrm>
    </dsp:sp>
    <dsp:sp modelId="{1A32A1EF-A494-4FC5-89C6-7489468B4229}">
      <dsp:nvSpPr>
        <dsp:cNvPr id="0" name=""/>
        <dsp:cNvSpPr/>
      </dsp:nvSpPr>
      <dsp:spPr>
        <a:xfrm>
          <a:off x="2252217" y="4332244"/>
          <a:ext cx="7540034" cy="950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FF00"/>
              </a:solidFill>
            </a:rPr>
            <a:t>Configuration </a:t>
          </a:r>
          <a:endParaRPr lang="en-US" sz="3600" kern="1200" dirty="0">
            <a:solidFill>
              <a:srgbClr val="FFFF00"/>
            </a:solidFill>
          </a:endParaRPr>
        </a:p>
      </dsp:txBody>
      <dsp:txXfrm>
        <a:off x="2280070" y="4360097"/>
        <a:ext cx="6303136" cy="895274"/>
      </dsp:txXfrm>
    </dsp:sp>
    <dsp:sp modelId="{523BA5E1-F357-42FD-8AC9-5BF84363998E}">
      <dsp:nvSpPr>
        <dsp:cNvPr id="0" name=""/>
        <dsp:cNvSpPr/>
      </dsp:nvSpPr>
      <dsp:spPr>
        <a:xfrm>
          <a:off x="6921896" y="694744"/>
          <a:ext cx="618137" cy="6181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060977" y="694744"/>
        <a:ext cx="339975" cy="465148"/>
      </dsp:txXfrm>
    </dsp:sp>
    <dsp:sp modelId="{C26E15D0-BBBF-4D09-BB92-7DB9F2CCB540}">
      <dsp:nvSpPr>
        <dsp:cNvPr id="0" name=""/>
        <dsp:cNvSpPr/>
      </dsp:nvSpPr>
      <dsp:spPr>
        <a:xfrm>
          <a:off x="7484951" y="1777805"/>
          <a:ext cx="618137" cy="6181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624032" y="1777805"/>
        <a:ext cx="339975" cy="465148"/>
      </dsp:txXfrm>
    </dsp:sp>
    <dsp:sp modelId="{62CC0B33-9E45-4717-9BED-7691B4898207}">
      <dsp:nvSpPr>
        <dsp:cNvPr id="0" name=""/>
        <dsp:cNvSpPr/>
      </dsp:nvSpPr>
      <dsp:spPr>
        <a:xfrm>
          <a:off x="8048005" y="2845016"/>
          <a:ext cx="618137" cy="6181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187086" y="2845016"/>
        <a:ext cx="339975" cy="465148"/>
      </dsp:txXfrm>
    </dsp:sp>
    <dsp:sp modelId="{EEB16ECB-F058-4711-BEC5-489C6A199AE8}">
      <dsp:nvSpPr>
        <dsp:cNvPr id="0" name=""/>
        <dsp:cNvSpPr/>
      </dsp:nvSpPr>
      <dsp:spPr>
        <a:xfrm>
          <a:off x="8611060" y="3938644"/>
          <a:ext cx="618137" cy="6181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750141" y="3938644"/>
        <a:ext cx="339975" cy="465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90277-14B1-42AE-866B-17E693AA947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39450-2E2E-4BE9-9FC3-81832292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5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39450-2E2E-4BE9-9FC3-81832292C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87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CB734-8569-1933-24B6-CB3D6700D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510A3-F395-F2F6-13A1-81A4C7DA4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17ADD-CC0B-3AA2-2195-4AC692EB0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75F04-4873-75BA-1A95-A70504418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39450-2E2E-4BE9-9FC3-81832292C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82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2637-F1E6-4B79-BFCD-D723E8C7C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7C40B-91F6-DF18-040D-90EC6AA85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CDD9C-3322-E090-0C0C-1F8A15DC9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DCE7-923C-3D8C-6815-26594A7A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AEBF7-CEBC-DAA3-685D-E83E406B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E41B-537A-5AEA-42FB-B90FAE0A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03F43-3BCB-28B1-A8B7-2F0C96831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6A5AB-E237-3026-C758-E061D8AF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FB43-5F6F-84A2-A5DD-DA02E0BA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113ED-692E-8426-1BD4-7660217E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28123-0368-0259-51CD-C792CD434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B7275-142C-FD47-26B2-26CE335ED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3EC4C-7A87-F2A1-6616-908A4221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C4BB1-6552-550F-F992-C64F92BF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A0D03-6E9B-468D-2E08-ACB3806A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07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2637-F1E6-4B79-BFCD-D723E8C7C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7C40B-91F6-DF18-040D-90EC6AA85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CDD9C-3322-E090-0C0C-1F8A15DC9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DCE7-923C-3D8C-6815-26594A7A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AEBF7-CEBC-DAA3-685D-E83E406B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6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5ECF-C1B4-E036-2893-99A04E6C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2BDA-6CBF-AE78-0735-05BF7D765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7A428-8C32-EC77-01CC-2D9BBA00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09889-032F-171E-863C-8E9015B3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9D3CB-8652-FE79-562E-21BB9433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20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CD9B-135B-D10E-DA4C-46C650FD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34D5-9EBD-D888-3B36-EF5291943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12E10-3164-EB23-CC70-FE9E2957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990E0-7213-190E-57DA-E214D320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4ED3-F80F-F57C-5513-0473548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83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C1A7-613D-5D4D-0A91-D9D59036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195B-75D4-49C2-3FE3-A1CCC0C30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91B32-0B15-9F89-954E-4AEBC1011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6BF26-1AB6-6F81-0BA3-EBA1A3CE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13E42-BA6A-70E7-E45F-359B46AB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5A6B-882A-EF51-2AE7-EDA73356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32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064C-628E-5C70-5028-824634570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D1A8F-F49F-2E37-1A1D-488AE4D40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538EB-565E-9C5E-E491-A61E1CC8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B9C59-981E-375C-3E1B-661DDDBAE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99057-EB72-B5D3-76F1-D3D850892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7AED6E-11C5-8F5E-AEB3-151DF00E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9A0EE-BEE0-4168-8792-90EC8301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D3EB4-486B-19E1-DAFD-2C0A9F82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60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F82D-1E2D-24A3-8B67-4BCC31A2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13731-07C0-3FA9-38C6-22D740DB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1B70A-5E2C-3BDB-4813-94C09193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5071C-1697-1B4E-DF75-ADAF6B71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00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4AE83-86D9-8589-F851-0A5111FB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34E5C-EFB8-5BCD-27D1-CFDB4672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2CA4-4060-10C3-648F-A2260E75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1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3E0F-20D9-E2AA-6138-001F674F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31A00-D52A-85C1-71AB-C9CBDD7B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F8DE0-C150-4270-6EF5-F1EA041AD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55B3-5C80-8EC6-7E28-6926FB56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B2CF-240C-AE11-B64B-A66BB918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A8472-86C1-EFE6-9C42-15B6D7EF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7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5ECF-C1B4-E036-2893-99A04E6C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2BDA-6CBF-AE78-0735-05BF7D765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7A428-8C32-EC77-01CC-2D9BBA00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09889-032F-171E-863C-8E9015B3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9D3CB-8652-FE79-562E-21BB9433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42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329E-F40E-F0C3-ED3D-717B0A11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78885B-C1AC-A7F7-076D-46DD57A35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CDD0A-30BC-DA0D-E64C-8A19D1A4D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B3FD8-B1DC-656E-1E81-66E5C180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AC5A2-C294-1B6B-F17E-7D08DC93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C81D-B185-9F57-E799-042EF4D2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45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E41B-537A-5AEA-42FB-B90FAE0A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03F43-3BCB-28B1-A8B7-2F0C96831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6A5AB-E237-3026-C758-E061D8AF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FB43-5F6F-84A2-A5DD-DA02E0BA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113ED-692E-8426-1BD4-7660217E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54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28123-0368-0259-51CD-C792CD434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B7275-142C-FD47-26B2-26CE335ED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3EC4C-7A87-F2A1-6616-908A4221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C4BB1-6552-550F-F992-C64F92BF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A0D03-6E9B-468D-2E08-ACB3806A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CD9B-135B-D10E-DA4C-46C650FD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34D5-9EBD-D888-3B36-EF5291943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12E10-3164-EB23-CC70-FE9E2957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990E0-7213-190E-57DA-E214D320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4ED3-F80F-F57C-5513-0473548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0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C1A7-613D-5D4D-0A91-D9D59036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195B-75D4-49C2-3FE3-A1CCC0C30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91B32-0B15-9F89-954E-4AEBC1011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6BF26-1AB6-6F81-0BA3-EBA1A3CE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13E42-BA6A-70E7-E45F-359B46AB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5A6B-882A-EF51-2AE7-EDA73356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064C-628E-5C70-5028-824634570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D1A8F-F49F-2E37-1A1D-488AE4D40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538EB-565E-9C5E-E491-A61E1CC8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B9C59-981E-375C-3E1B-661DDDBAE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99057-EB72-B5D3-76F1-D3D850892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7AED6E-11C5-8F5E-AEB3-151DF00E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9A0EE-BEE0-4168-8792-90EC8301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D3EB4-486B-19E1-DAFD-2C0A9F82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F82D-1E2D-24A3-8B67-4BCC31A2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13731-07C0-3FA9-38C6-22D740DB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1B70A-5E2C-3BDB-4813-94C09193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5071C-1697-1B4E-DF75-ADAF6B71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1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4AE83-86D9-8589-F851-0A5111FB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34E5C-EFB8-5BCD-27D1-CFDB4672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2CA4-4060-10C3-648F-A2260E75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6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3E0F-20D9-E2AA-6138-001F674F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31A00-D52A-85C1-71AB-C9CBDD7B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F8DE0-C150-4270-6EF5-F1EA041AD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55B3-5C80-8EC6-7E28-6926FB56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B2CF-240C-AE11-B64B-A66BB918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A8472-86C1-EFE6-9C42-15B6D7EF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329E-F40E-F0C3-ED3D-717B0A11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78885B-C1AC-A7F7-076D-46DD57A35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CDD0A-30BC-DA0D-E64C-8A19D1A4D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B3FD8-B1DC-656E-1E81-66E5C180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AC5A2-C294-1B6B-F17E-7D08DC93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C81D-B185-9F57-E799-042EF4D2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788DD-CE10-B61F-5C6F-D9739B09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237AE-1097-2692-B147-4941E6D52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65FE4-B408-C327-8F75-10287214F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00E52-0D99-022F-570B-F5273C8EC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7A0FA-7874-A5C6-D7E7-5EA7A2C63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788DD-CE10-B61F-5C6F-D9739B09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237AE-1097-2692-B147-4941E6D52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65FE4-B408-C327-8F75-10287214F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210E95-2B67-4C1A-8FA9-588481499AD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00E52-0D99-022F-570B-F5273C8EC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7A0FA-7874-A5C6-D7E7-5EA7A2C63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9AE11-8F24-4488-8B09-62F4D1634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0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F844F691-6018-6D14-8EFA-2BDE4715B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7967" y="5620721"/>
            <a:ext cx="12376918" cy="9863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highlight>
                  <a:srgbClr val="FF0000"/>
                </a:highlight>
              </a:rPr>
              <a:t>Implementing VPN solution with FortiGate</a:t>
            </a:r>
          </a:p>
        </p:txBody>
      </p:sp>
      <p:pic>
        <p:nvPicPr>
          <p:cNvPr id="1026" name="Picture 2" descr="DEPI LMS">
            <a:extLst>
              <a:ext uri="{FF2B5EF4-FFF2-40B4-BE49-F238E27FC236}">
                <a16:creationId xmlns:a16="http://schemas.microsoft.com/office/drawing/2014/main" id="{A7FC75C7-B711-5452-EFA4-3BA49A9F1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975" y="439506"/>
            <a:ext cx="1927225" cy="176809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0395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1" t="9450" r="10548" b="8426"/>
          <a:stretch/>
        </p:blipFill>
        <p:spPr>
          <a:xfrm>
            <a:off x="977900" y="863598"/>
            <a:ext cx="10452100" cy="53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8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r="3661" b="20539"/>
          <a:stretch/>
        </p:blipFill>
        <p:spPr>
          <a:xfrm>
            <a:off x="905735" y="889000"/>
            <a:ext cx="10456722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6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9" r="3661" b="19921"/>
          <a:stretch/>
        </p:blipFill>
        <p:spPr>
          <a:xfrm>
            <a:off x="1200143" y="749300"/>
            <a:ext cx="10326017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7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1" r="3283" b="21100"/>
          <a:stretch/>
        </p:blipFill>
        <p:spPr>
          <a:xfrm>
            <a:off x="656906" y="939800"/>
            <a:ext cx="10878179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4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0" r="3661" b="20763"/>
          <a:stretch/>
        </p:blipFill>
        <p:spPr>
          <a:xfrm>
            <a:off x="685799" y="723900"/>
            <a:ext cx="10790553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5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r="3661" b="20763"/>
          <a:stretch/>
        </p:blipFill>
        <p:spPr>
          <a:xfrm>
            <a:off x="800100" y="635000"/>
            <a:ext cx="10912826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" r="10859" b="7520"/>
          <a:stretch/>
        </p:blipFill>
        <p:spPr>
          <a:xfrm>
            <a:off x="850900" y="482599"/>
            <a:ext cx="10731500" cy="56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9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r="10732" b="9092"/>
          <a:stretch/>
        </p:blipFill>
        <p:spPr>
          <a:xfrm>
            <a:off x="796972" y="558800"/>
            <a:ext cx="10941501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r="10606" b="6397"/>
          <a:stretch/>
        </p:blipFill>
        <p:spPr>
          <a:xfrm>
            <a:off x="1028700" y="665431"/>
            <a:ext cx="10325100" cy="55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0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 r="10985" b="6172"/>
          <a:stretch/>
        </p:blipFill>
        <p:spPr>
          <a:xfrm>
            <a:off x="812800" y="610140"/>
            <a:ext cx="10553700" cy="56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6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360977-1D8D-811E-6CA4-442335423AEE}"/>
              </a:ext>
            </a:extLst>
          </p:cNvPr>
          <p:cNvSpPr txBox="1"/>
          <p:nvPr/>
        </p:nvSpPr>
        <p:spPr>
          <a:xfrm>
            <a:off x="7353300" y="1092200"/>
            <a:ext cx="5486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By :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1- Karim Farah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2- Ahmed El Badry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3- Islam Ramadan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4- Bola Kamal </a:t>
            </a:r>
          </a:p>
        </p:txBody>
      </p:sp>
    </p:spTree>
    <p:extLst>
      <p:ext uri="{BB962C8B-B14F-4D97-AF65-F5344CB8AC3E}">
        <p14:creationId xmlns:p14="http://schemas.microsoft.com/office/powerpoint/2010/main" val="1076918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r="4167" b="20988"/>
          <a:stretch/>
        </p:blipFill>
        <p:spPr>
          <a:xfrm>
            <a:off x="774700" y="584200"/>
            <a:ext cx="105156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4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0" r="11490" b="6622"/>
          <a:stretch/>
        </p:blipFill>
        <p:spPr>
          <a:xfrm>
            <a:off x="822319" y="570230"/>
            <a:ext cx="10547354" cy="57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8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r="10480" b="6397"/>
          <a:stretch/>
        </p:blipFill>
        <p:spPr>
          <a:xfrm>
            <a:off x="603246" y="381000"/>
            <a:ext cx="10985500" cy="58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73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081" r="10353" b="9315"/>
          <a:stretch/>
        </p:blipFill>
        <p:spPr>
          <a:xfrm>
            <a:off x="1028700" y="736743"/>
            <a:ext cx="10388600" cy="53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5" r="13510" b="17621"/>
          <a:stretch/>
        </p:blipFill>
        <p:spPr>
          <a:xfrm>
            <a:off x="1003300" y="596899"/>
            <a:ext cx="10795000" cy="54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33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r="11237" b="6621"/>
          <a:stretch/>
        </p:blipFill>
        <p:spPr>
          <a:xfrm>
            <a:off x="977900" y="533399"/>
            <a:ext cx="10439400" cy="56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A98-86F8-A065-3593-311CE794F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B47712-8E93-9DF1-363F-6EFEBBE73BB9}"/>
              </a:ext>
            </a:extLst>
          </p:cNvPr>
          <p:cNvSpPr txBox="1"/>
          <p:nvPr/>
        </p:nvSpPr>
        <p:spPr>
          <a:xfrm>
            <a:off x="228600" y="266700"/>
            <a:ext cx="9168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VPN concepts and configuration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BA045558-269B-8D98-FCBA-435372898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DCECC0-CB98-00AA-C0DB-3BF27FBF0CF8}"/>
              </a:ext>
            </a:extLst>
          </p:cNvPr>
          <p:cNvSpPr txBox="1"/>
          <p:nvPr/>
        </p:nvSpPr>
        <p:spPr>
          <a:xfrm>
            <a:off x="228600" y="-129846"/>
            <a:ext cx="3430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DeepSeek-CJK-patch"/>
              </a:rPr>
              <a:t>IPSec</a:t>
            </a:r>
            <a:r>
              <a:rPr lang="en-US" sz="7200" b="1" dirty="0">
                <a:solidFill>
                  <a:schemeClr val="bg1"/>
                </a:solidFill>
              </a:rPr>
              <a:t> </a:t>
            </a: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DeepSeek-CJK-patch"/>
              </a:rPr>
              <a:t>VPN</a:t>
            </a:r>
          </a:p>
        </p:txBody>
      </p:sp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FBA17A49-ECA6-942F-A2C1-5B1858EDA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283046"/>
              </p:ext>
            </p:extLst>
          </p:nvPr>
        </p:nvGraphicFramePr>
        <p:xfrm>
          <a:off x="127000" y="1097697"/>
          <a:ext cx="9792252" cy="5283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99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6AE4A-479A-768C-A14F-6FB7FF59F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DC58B4-0752-10A6-5CC0-C8458DD66974}"/>
              </a:ext>
            </a:extLst>
          </p:cNvPr>
          <p:cNvSpPr txBox="1"/>
          <p:nvPr/>
        </p:nvSpPr>
        <p:spPr>
          <a:xfrm>
            <a:off x="127000" y="2124442"/>
            <a:ext cx="11899900" cy="4283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FFFF00"/>
                </a:solidFill>
                <a:effectLst/>
                <a:latin typeface="DeepSeek-CJK-patch"/>
              </a:rPr>
              <a:t>Definition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DeepSeek-CJK-patch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DeepSeek-CJK-patch"/>
              </a:rPr>
              <a:t> Internet Protocol Security (IPSec) ensures secure 				communication over IP networks.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FFFF00"/>
                </a:solidFill>
                <a:effectLst/>
                <a:latin typeface="DeepSeek-CJK-patch"/>
              </a:rPr>
              <a:t>Key Features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DeepSeek-CJK-patch"/>
              </a:rPr>
              <a:t>:</a:t>
            </a:r>
            <a:endParaRPr lang="en-US" sz="3200" b="0" i="0" dirty="0">
              <a:solidFill>
                <a:schemeClr val="bg1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DeepSeek-CJK-patch"/>
              </a:rPr>
              <a:t>Confidentiality (Encryption)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DeepSeek-CJK-patch"/>
              </a:rPr>
              <a:t>Data Integrity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DeepSeek-CJK-patch"/>
              </a:rPr>
              <a:t>Authentication</a:t>
            </a:r>
          </a:p>
          <a:p>
            <a:pPr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FFFF00"/>
                </a:solidFill>
                <a:effectLst/>
                <a:latin typeface="DeepSeek-CJK-patch"/>
              </a:rPr>
              <a:t>Use Cases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DeepSeek-CJK-patch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DeepSeek-CJK-patch"/>
              </a:rPr>
              <a:t> Site-to-site VPNs, Secure Remote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B7E40-B392-FC7E-2009-888F7B615156}"/>
              </a:ext>
            </a:extLst>
          </p:cNvPr>
          <p:cNvSpPr/>
          <p:nvPr/>
        </p:nvSpPr>
        <p:spPr>
          <a:xfrm>
            <a:off x="127000" y="183634"/>
            <a:ext cx="637078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spcBef>
                <a:spcPts val="1029"/>
              </a:spcBef>
              <a:spcAft>
                <a:spcPts val="1029"/>
              </a:spcAft>
              <a:buNone/>
            </a:pPr>
            <a:r>
              <a:rPr lang="en-US" sz="80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eepSeek-CJK-patch"/>
              </a:rPr>
              <a:t>What is IPSec?</a:t>
            </a:r>
          </a:p>
        </p:txBody>
      </p:sp>
      <p:pic>
        <p:nvPicPr>
          <p:cNvPr id="1028" name="Picture 4" descr="Virtual Private Networking — OPNsense documentation">
            <a:extLst>
              <a:ext uri="{FF2B5EF4-FFF2-40B4-BE49-F238E27FC236}">
                <a16:creationId xmlns:a16="http://schemas.microsoft.com/office/drawing/2014/main" id="{A65163F7-5376-D4B5-9CF9-5D2DBA2E2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5" t="17618" r="725" b="-587"/>
          <a:stretch/>
        </p:blipFill>
        <p:spPr bwMode="auto">
          <a:xfrm>
            <a:off x="7613506" y="3172720"/>
            <a:ext cx="4241038" cy="248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9351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22C7F-D85F-A436-EFEB-5B758034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369C28-1022-1405-375D-D2E83CC99A28}"/>
              </a:ext>
            </a:extLst>
          </p:cNvPr>
          <p:cNvSpPr/>
          <p:nvPr/>
        </p:nvSpPr>
        <p:spPr>
          <a:xfrm>
            <a:off x="127000" y="183634"/>
            <a:ext cx="109982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spcBef>
                <a:spcPts val="1029"/>
              </a:spcBef>
              <a:spcAft>
                <a:spcPts val="1029"/>
              </a:spcAft>
            </a:pP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eepSeek-CJK-patch"/>
              </a:rPr>
              <a:t>IPSec Components</a:t>
            </a:r>
            <a:endParaRPr lang="en-US" sz="80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eepSeek-CJK-patch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57220-8B10-7DA1-25E5-F1E7B49081D6}"/>
              </a:ext>
            </a:extLst>
          </p:cNvPr>
          <p:cNvSpPr txBox="1"/>
          <p:nvPr/>
        </p:nvSpPr>
        <p:spPr>
          <a:xfrm>
            <a:off x="41276" y="1832342"/>
            <a:ext cx="12036424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  <a:defRPr sz="3200" b="1" i="0">
                <a:solidFill>
                  <a:srgbClr val="FFFF00"/>
                </a:solidFill>
                <a:effectLst/>
                <a:latin typeface="DeepSeek-CJK-patch"/>
              </a:defRPr>
            </a:lvl1pPr>
            <a:lvl2pPr marL="742950" lvl="1" indent="-285750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effectLst/>
                <a:latin typeface="DeepSeek-CJK-patch"/>
              </a:defRPr>
            </a:lvl2pPr>
          </a:lstStyle>
          <a:p>
            <a:r>
              <a:rPr lang="en-US" dirty="0"/>
              <a:t>Modes:</a:t>
            </a:r>
          </a:p>
          <a:p>
            <a:pPr lvl="1"/>
            <a:r>
              <a:rPr lang="en-US" dirty="0"/>
              <a:t>Transport Mode: Encrypts payload</a:t>
            </a:r>
            <a:br>
              <a:rPr lang="en-US" dirty="0"/>
            </a:br>
            <a:r>
              <a:rPr lang="en-US" dirty="0"/>
              <a:t> only.</a:t>
            </a:r>
          </a:p>
          <a:p>
            <a:pPr lvl="1"/>
            <a:r>
              <a:rPr lang="en-US" dirty="0"/>
              <a:t>Tunnel Mode: Encrypts entire </a:t>
            </a:r>
            <a:br>
              <a:rPr lang="en-US" dirty="0"/>
            </a:br>
            <a:r>
              <a:rPr lang="en-US" dirty="0"/>
              <a:t>packet (common for VPNs).</a:t>
            </a:r>
          </a:p>
          <a:p>
            <a:r>
              <a:rPr lang="en-US" dirty="0"/>
              <a:t>Protocols:</a:t>
            </a:r>
          </a:p>
          <a:p>
            <a:pPr lvl="1"/>
            <a:r>
              <a:rPr lang="en-US" dirty="0"/>
              <a:t>AH (Authentication Header): Integrity + Authentication.</a:t>
            </a:r>
          </a:p>
          <a:p>
            <a:pPr lvl="1"/>
            <a:r>
              <a:rPr lang="en-US" dirty="0"/>
              <a:t>ESP (Encapsulating Security Payload): Encryption + Integrity.</a:t>
            </a:r>
          </a:p>
        </p:txBody>
      </p:sp>
      <p:pic>
        <p:nvPicPr>
          <p:cNvPr id="1026" name="Picture 2" descr="IPsec Tunnel Mode vs. Transport Mode | Twingate">
            <a:extLst>
              <a:ext uri="{FF2B5EF4-FFF2-40B4-BE49-F238E27FC236}">
                <a16:creationId xmlns:a16="http://schemas.microsoft.com/office/drawing/2014/main" id="{263C9F97-D0C8-7E36-9E3A-E285BCDD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51" y="1621971"/>
            <a:ext cx="5579549" cy="305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56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5F620-6673-6A52-1924-A9CB853B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742E24-C2C3-2CFF-DFF3-F51E85A96419}"/>
              </a:ext>
            </a:extLst>
          </p:cNvPr>
          <p:cNvSpPr/>
          <p:nvPr/>
        </p:nvSpPr>
        <p:spPr>
          <a:xfrm>
            <a:off x="127000" y="183634"/>
            <a:ext cx="109982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spcBef>
                <a:spcPts val="1029"/>
              </a:spcBef>
              <a:spcAft>
                <a:spcPts val="1029"/>
              </a:spcAft>
            </a:pP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eepSeek-CJK-patch"/>
              </a:rPr>
              <a:t>FortiGate Firewall Overview</a:t>
            </a:r>
            <a:endParaRPr lang="en-US" sz="80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eepSeek-CJK-patch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47B5F-5AB2-C992-0888-9EC4B67F0C60}"/>
              </a:ext>
            </a:extLst>
          </p:cNvPr>
          <p:cNvSpPr txBox="1"/>
          <p:nvPr/>
        </p:nvSpPr>
        <p:spPr>
          <a:xfrm>
            <a:off x="127000" y="1624740"/>
            <a:ext cx="11938000" cy="33111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  <a:defRPr sz="3200" b="1" i="0">
                <a:solidFill>
                  <a:srgbClr val="FFFF00"/>
                </a:solidFill>
                <a:effectLst/>
                <a:latin typeface="DeepSeek-CJK-patch"/>
              </a:defRPr>
            </a:lvl1pPr>
            <a:lvl2pPr marL="742950" lvl="1" indent="-285750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effectLst/>
                <a:latin typeface="DeepSeek-CJK-patch"/>
              </a:defRPr>
            </a:lvl2pPr>
          </a:lstStyle>
          <a:p>
            <a:r>
              <a:rPr lang="en-US" dirty="0"/>
              <a:t>Role in IPSec:</a:t>
            </a:r>
            <a:r>
              <a:rPr lang="en-US" b="0" dirty="0">
                <a:solidFill>
                  <a:schemeClr val="bg1"/>
                </a:solidFill>
              </a:rPr>
              <a:t> Acts as VPN gateway for secure site-to-site tunnels.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High-performance encryption.</a:t>
            </a:r>
          </a:p>
          <a:p>
            <a:pPr lvl="1"/>
            <a:r>
              <a:rPr lang="en-US" dirty="0"/>
              <a:t>Support for policy-based and route-based VPNs.</a:t>
            </a:r>
          </a:p>
          <a:p>
            <a:pPr lvl="1"/>
            <a:r>
              <a:rPr lang="en-US" dirty="0"/>
              <a:t>Integrated security (firewall, IDS/IPS).</a:t>
            </a:r>
          </a:p>
        </p:txBody>
      </p:sp>
    </p:spTree>
    <p:extLst>
      <p:ext uri="{BB962C8B-B14F-4D97-AF65-F5344CB8AC3E}">
        <p14:creationId xmlns:p14="http://schemas.microsoft.com/office/powerpoint/2010/main" val="21303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95541-D34B-4EF6-C3D4-D49719CC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2083F6-2187-5B9F-A9EB-7DFDC1813948}"/>
              </a:ext>
            </a:extLst>
          </p:cNvPr>
          <p:cNvSpPr/>
          <p:nvPr/>
        </p:nvSpPr>
        <p:spPr>
          <a:xfrm>
            <a:off x="127000" y="183634"/>
            <a:ext cx="59475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What is VPN?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625600"/>
            <a:ext cx="12192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VPN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stands for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Virtual Private Network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.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It is a technology that creates a secure, encrypted connection over a less secure network, such as the Internet.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A VPN protects data in transit, enables private communication, and allows users to securely access internal network resources from remote locations</a:t>
            </a:r>
          </a:p>
        </p:txBody>
      </p:sp>
    </p:spTree>
    <p:extLst>
      <p:ext uri="{BB962C8B-B14F-4D97-AF65-F5344CB8AC3E}">
        <p14:creationId xmlns:p14="http://schemas.microsoft.com/office/powerpoint/2010/main" val="18878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7AE385-BBF8-CCFF-7DBC-26AA7717E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412C38-F09D-AA4A-DF22-801027672F7C}"/>
              </a:ext>
            </a:extLst>
          </p:cNvPr>
          <p:cNvSpPr/>
          <p:nvPr/>
        </p:nvSpPr>
        <p:spPr>
          <a:xfrm>
            <a:off x="63500" y="183634"/>
            <a:ext cx="122682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spcBef>
                <a:spcPts val="1029"/>
              </a:spcBef>
              <a:spcAft>
                <a:spcPts val="1029"/>
              </a:spcAft>
            </a:pP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eepSeek-CJK-patch"/>
              </a:rPr>
              <a:t>IPSec VPN Types in FortiGate</a:t>
            </a:r>
            <a:endParaRPr lang="en-US" sz="72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eepSeek-CJK-patch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08F89-D693-675C-3D42-DA8EFB328AF3}"/>
              </a:ext>
            </a:extLst>
          </p:cNvPr>
          <p:cNvSpPr txBox="1"/>
          <p:nvPr/>
        </p:nvSpPr>
        <p:spPr>
          <a:xfrm>
            <a:off x="127000" y="1654815"/>
            <a:ext cx="8902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  <a:defRPr sz="3200" b="1" i="0">
                <a:solidFill>
                  <a:srgbClr val="FFFF00"/>
                </a:solidFill>
                <a:effectLst/>
                <a:latin typeface="DeepSeek-CJK-patch"/>
              </a:defRPr>
            </a:lvl1pPr>
            <a:lvl2pPr marL="742950" lvl="1" indent="-285750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effectLst/>
                <a:latin typeface="DeepSeek-CJK-patch"/>
              </a:defRPr>
            </a:lvl2pPr>
          </a:lstStyle>
          <a:p>
            <a:r>
              <a:rPr lang="en-US" dirty="0"/>
              <a:t>Policy-Based VPN:</a:t>
            </a:r>
          </a:p>
          <a:p>
            <a:pPr lvl="1"/>
            <a:r>
              <a:rPr lang="en-US" dirty="0"/>
              <a:t>Uses ACLs to define encrypted traffic.</a:t>
            </a:r>
          </a:p>
          <a:p>
            <a:pPr lvl="1"/>
            <a:r>
              <a:rPr lang="en-US" dirty="0"/>
              <a:t>Less flexible, ideal for simple setups.</a:t>
            </a:r>
          </a:p>
          <a:p>
            <a:r>
              <a:rPr lang="en-US" dirty="0"/>
              <a:t>Route-Based VPN:</a:t>
            </a:r>
          </a:p>
          <a:p>
            <a:pPr lvl="1"/>
            <a:r>
              <a:rPr lang="en-US" dirty="0"/>
              <a:t>Utilizes virtual tunnel interfaces (VTI).</a:t>
            </a:r>
          </a:p>
          <a:p>
            <a:pPr lvl="1"/>
            <a:r>
              <a:rPr lang="en-US" dirty="0"/>
              <a:t>Flexible, supports dynamic routing protocols.</a:t>
            </a:r>
          </a:p>
        </p:txBody>
      </p:sp>
    </p:spTree>
    <p:extLst>
      <p:ext uri="{BB962C8B-B14F-4D97-AF65-F5344CB8AC3E}">
        <p14:creationId xmlns:p14="http://schemas.microsoft.com/office/powerpoint/2010/main" val="3661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0E92D-6206-C213-F1A0-8748E036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953882-147B-9E9A-E5D3-2CCCB7AADAC2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spcBef>
                <a:spcPts val="1029"/>
              </a:spcBef>
              <a:spcAft>
                <a:spcPts val="1029"/>
              </a:spcAft>
            </a:pP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eepSeek-CJK-patch"/>
              </a:rPr>
              <a:t>Configuration Steps Overview</a:t>
            </a:r>
          </a:p>
          <a:p>
            <a:pPr>
              <a:spcBef>
                <a:spcPts val="1029"/>
              </a:spcBef>
              <a:spcAft>
                <a:spcPts val="1029"/>
              </a:spcAft>
            </a:pPr>
            <a:endParaRPr lang="en-US" sz="72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eepSeek-CJK-patch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02E8C-C3DC-C27D-E0BF-1B846F5CF03F}"/>
              </a:ext>
            </a:extLst>
          </p:cNvPr>
          <p:cNvSpPr txBox="1"/>
          <p:nvPr/>
        </p:nvSpPr>
        <p:spPr>
          <a:xfrm>
            <a:off x="212724" y="1810564"/>
            <a:ext cx="1166177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  <a:defRPr sz="3200" b="1" i="0">
                <a:solidFill>
                  <a:srgbClr val="FFFF00"/>
                </a:solidFill>
                <a:effectLst/>
                <a:latin typeface="DeepSeek-CJK-patch"/>
              </a:defRPr>
            </a:lvl1pPr>
            <a:lvl2pPr marL="742950" lvl="1" indent="-285750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effectLst/>
                <a:latin typeface="DeepSeek-CJK-patch"/>
              </a:defRPr>
            </a:lvl2pPr>
          </a:lstStyle>
          <a:p>
            <a:pPr marL="514350" indent="-514350">
              <a:buFont typeface="+mj-lt"/>
              <a:buAutoNum type="arabicPeriod"/>
            </a:pPr>
            <a:r>
              <a:rPr lang="en-US" sz="4000" b="0" dirty="0"/>
              <a:t>Phase 1</a:t>
            </a:r>
            <a:r>
              <a:rPr lang="en-US" sz="4000" b="0" dirty="0">
                <a:solidFill>
                  <a:schemeClr val="bg1"/>
                </a:solidFill>
              </a:rPr>
              <a:t>: Establish secure management channel.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/>
              <a:t>Phase 2</a:t>
            </a:r>
            <a:r>
              <a:rPr lang="en-US" sz="4000" b="0" dirty="0">
                <a:solidFill>
                  <a:schemeClr val="bg1"/>
                </a:solidFill>
              </a:rPr>
              <a:t>: Define data encryption parameters.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/>
              <a:t>Firewall Policies</a:t>
            </a:r>
            <a:r>
              <a:rPr lang="en-US" sz="4000" b="0" dirty="0">
                <a:solidFill>
                  <a:schemeClr val="bg1"/>
                </a:solidFill>
              </a:rPr>
              <a:t>: Allow traffic through the tunnel.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/>
              <a:t>Routing</a:t>
            </a:r>
            <a:r>
              <a:rPr lang="en-US" sz="4000" b="0" dirty="0">
                <a:solidFill>
                  <a:schemeClr val="bg1"/>
                </a:solidFill>
              </a:rPr>
              <a:t>: Direct traffic to the VPN interface.</a:t>
            </a:r>
          </a:p>
        </p:txBody>
      </p:sp>
    </p:spTree>
    <p:extLst>
      <p:ext uri="{BB962C8B-B14F-4D97-AF65-F5344CB8AC3E}">
        <p14:creationId xmlns:p14="http://schemas.microsoft.com/office/powerpoint/2010/main" val="7751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1028" name="Picture 4" descr="C:\Users\MF\Downloads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526801"/>
            <a:ext cx="12001500" cy="533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361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3091"/>
          <a:stretch/>
        </p:blipFill>
        <p:spPr bwMode="auto">
          <a:xfrm>
            <a:off x="63500" y="1701800"/>
            <a:ext cx="12128500" cy="5054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832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13454" r="1139" b="14727"/>
          <a:stretch/>
        </p:blipFill>
        <p:spPr bwMode="auto">
          <a:xfrm>
            <a:off x="63500" y="1562100"/>
            <a:ext cx="12026900" cy="52958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9126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076" name="Picture 4" descr="C:\Users\MF\Downloads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0536"/>
            <a:ext cx="12192000" cy="536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12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17928" r="1602" b="3065"/>
          <a:stretch/>
        </p:blipFill>
        <p:spPr bwMode="auto">
          <a:xfrm>
            <a:off x="63500" y="1574800"/>
            <a:ext cx="12128500" cy="51561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6251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" t="14523" r="1047" b="4150"/>
          <a:stretch/>
        </p:blipFill>
        <p:spPr bwMode="auto">
          <a:xfrm>
            <a:off x="63500" y="1714500"/>
            <a:ext cx="12039600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7227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2050" name="Picture 2" descr="C:\Users\MF\Downloads\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9100"/>
            <a:ext cx="120777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52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12618" r="-38" b="13748"/>
          <a:stretch/>
        </p:blipFill>
        <p:spPr bwMode="auto">
          <a:xfrm>
            <a:off x="63500" y="1701800"/>
            <a:ext cx="12128500" cy="49656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221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95541-D34B-4EF6-C3D4-D49719CC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2083F6-2187-5B9F-A9EB-7DFDC1813948}"/>
              </a:ext>
            </a:extLst>
          </p:cNvPr>
          <p:cNvSpPr/>
          <p:nvPr/>
        </p:nvSpPr>
        <p:spPr>
          <a:xfrm>
            <a:off x="127000" y="183634"/>
            <a:ext cx="734925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Types of VPN?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507074"/>
            <a:ext cx="12192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Site-to-Site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 - VPN Connects two networks securely over the internet.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 - Common in branch offices.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Remote Access VPN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 - Allows individual users to connect to a private network remotely.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SSL VPN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 - Uses SSL protocol to provide secure remote access via a web          browser.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IPSec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VPN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 - A widely used protocol suite for securing IP communications.</a:t>
            </a:r>
          </a:p>
        </p:txBody>
      </p:sp>
    </p:spTree>
    <p:extLst>
      <p:ext uri="{BB962C8B-B14F-4D97-AF65-F5344CB8AC3E}">
        <p14:creationId xmlns:p14="http://schemas.microsoft.com/office/powerpoint/2010/main" val="75011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0" r="-76" b="7034"/>
          <a:stretch/>
        </p:blipFill>
        <p:spPr bwMode="auto">
          <a:xfrm>
            <a:off x="63500" y="1612900"/>
            <a:ext cx="12026900" cy="5130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8081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14959" b="5123"/>
          <a:stretch/>
        </p:blipFill>
        <p:spPr bwMode="auto">
          <a:xfrm>
            <a:off x="63500" y="1638300"/>
            <a:ext cx="12026900" cy="513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497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r="752" b="17722"/>
          <a:stretch/>
        </p:blipFill>
        <p:spPr bwMode="auto">
          <a:xfrm>
            <a:off x="63500" y="1612900"/>
            <a:ext cx="12026900" cy="5245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0233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22D46-63B0-B8A8-9959-7CACBEE3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A752E-DE8E-972E-451B-53BE9CBFB168}"/>
              </a:ext>
            </a:extLst>
          </p:cNvPr>
          <p:cNvSpPr/>
          <p:nvPr/>
        </p:nvSpPr>
        <p:spPr>
          <a:xfrm>
            <a:off x="63500" y="183634"/>
            <a:ext cx="12268200" cy="2564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rgbClr val="4D4D4D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DeepSeek-CJK-patch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15697" b="5814"/>
          <a:stretch/>
        </p:blipFill>
        <p:spPr bwMode="auto">
          <a:xfrm>
            <a:off x="63500" y="1625600"/>
            <a:ext cx="12039600" cy="5130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9659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839B-FD81-1439-8C64-90F746A4D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F77C-AE67-5052-FF45-22CD045131F5}"/>
              </a:ext>
            </a:extLst>
          </p:cNvPr>
          <p:cNvSpPr txBox="1"/>
          <p:nvPr/>
        </p:nvSpPr>
        <p:spPr>
          <a:xfrm>
            <a:off x="228600" y="266700"/>
            <a:ext cx="9168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VPN concepts and configuration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17C803E6-6519-2E1B-9AC9-836A2375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0CC7CF-8CC6-DFE9-E273-886AC549FF5D}"/>
              </a:ext>
            </a:extLst>
          </p:cNvPr>
          <p:cNvSpPr txBox="1"/>
          <p:nvPr/>
        </p:nvSpPr>
        <p:spPr>
          <a:xfrm>
            <a:off x="0" y="146782"/>
            <a:ext cx="12252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DeepSeek-CJK-patch"/>
              </a:rPr>
              <a:t>FortiGate VPN with SD-WAN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C54FF-7E5F-795F-70EA-D550E257A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8" y="1821692"/>
            <a:ext cx="6551935" cy="4769608"/>
          </a:xfrm>
          <a:prstGeom prst="round2DiagRect">
            <a:avLst>
              <a:gd name="adj1" fmla="val 16667"/>
              <a:gd name="adj2" fmla="val 1396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956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45E93-0465-E0AD-6916-1AF8F4FC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6547A-9211-14A3-903D-8633B8400AC1}"/>
              </a:ext>
            </a:extLst>
          </p:cNvPr>
          <p:cNvSpPr/>
          <p:nvPr/>
        </p:nvSpPr>
        <p:spPr>
          <a:xfrm>
            <a:off x="127000" y="183634"/>
            <a:ext cx="774455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What is SD-WAN?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21141-F5CD-0AAA-B0E0-E09EFB066D5D}"/>
              </a:ext>
            </a:extLst>
          </p:cNvPr>
          <p:cNvSpPr txBox="1"/>
          <p:nvPr/>
        </p:nvSpPr>
        <p:spPr>
          <a:xfrm>
            <a:off x="313336" y="2113614"/>
            <a:ext cx="114839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SD-WAN = Software Defined Wide Area Network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It means a WAN (Wide Area Network) that's managed and controlled via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software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, rather than traditional manual configuration.</a:t>
            </a:r>
            <a:endParaRPr kumimoji="0" lang="ar-EG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Instead of using a single connection (like Internet/MPLS) between your branches and HQ you can use multiple internet lines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and SD-WAN will automatically choose the best path, load balance traffic, or provide automatic failover.</a:t>
            </a:r>
          </a:p>
        </p:txBody>
      </p:sp>
    </p:spTree>
    <p:extLst>
      <p:ext uri="{BB962C8B-B14F-4D97-AF65-F5344CB8AC3E}">
        <p14:creationId xmlns:p14="http://schemas.microsoft.com/office/powerpoint/2010/main" val="21821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40427-D121-2E89-19B1-3521CD61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E04A1-A155-060D-48A4-60F1034E2CB2}"/>
              </a:ext>
            </a:extLst>
          </p:cNvPr>
          <p:cNvSpPr/>
          <p:nvPr/>
        </p:nvSpPr>
        <p:spPr>
          <a:xfrm>
            <a:off x="127000" y="183634"/>
            <a:ext cx="1088766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Key Benefits of SD-WAN?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EAE3B-3FC2-9640-94F1-20F81CB57453}"/>
              </a:ext>
            </a:extLst>
          </p:cNvPr>
          <p:cNvSpPr txBox="1"/>
          <p:nvPr/>
        </p:nvSpPr>
        <p:spPr>
          <a:xfrm>
            <a:off x="313336" y="2113614"/>
            <a:ext cx="55178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Load Balancing 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Automatic Failover 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Supports VPN Easily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Monitoring &amp; Visibility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Traffic Control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0721A-F831-63C2-2359-4DA5643DE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210" y="1783829"/>
            <a:ext cx="6583454" cy="47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F48A5-431C-CFB6-B9CD-FC397F6D0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C5C48A-777A-DE8F-EC64-EF396EEE9DE9}"/>
              </a:ext>
            </a:extLst>
          </p:cNvPr>
          <p:cNvSpPr/>
          <p:nvPr/>
        </p:nvSpPr>
        <p:spPr>
          <a:xfrm>
            <a:off x="127000" y="183634"/>
            <a:ext cx="996151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SD-WAN Components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2B76C-8595-7F3B-DFF7-14CD8932BBEB}"/>
              </a:ext>
            </a:extLst>
          </p:cNvPr>
          <p:cNvSpPr txBox="1"/>
          <p:nvPr/>
        </p:nvSpPr>
        <p:spPr>
          <a:xfrm>
            <a:off x="313335" y="2113614"/>
            <a:ext cx="64516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Members / Interfaces.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Zones /  Group of interfaces.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Performance SLA / Health check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	(Packet Loss – Jitter – Latency )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Rule ( Define src –dst – apps/internet services).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986BAA-DCE0-1F59-E762-66DC2E0CAF63}"/>
              </a:ext>
            </a:extLst>
          </p:cNvPr>
          <p:cNvSpPr txBox="1"/>
          <p:nvPr/>
        </p:nvSpPr>
        <p:spPr>
          <a:xfrm>
            <a:off x="8693113" y="1943072"/>
            <a:ext cx="990213" cy="286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Member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3B9716-9C96-D373-90A4-30A1A5F8C3B6}"/>
              </a:ext>
            </a:extLst>
          </p:cNvPr>
          <p:cNvCxnSpPr>
            <a:cxnSpLocks/>
          </p:cNvCxnSpPr>
          <p:nvPr/>
        </p:nvCxnSpPr>
        <p:spPr>
          <a:xfrm>
            <a:off x="9866438" y="2115877"/>
            <a:ext cx="1234731" cy="132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AB78DF-164F-7A95-ACDE-34EDA0A48B6A}"/>
              </a:ext>
            </a:extLst>
          </p:cNvPr>
          <p:cNvCxnSpPr>
            <a:cxnSpLocks/>
          </p:cNvCxnSpPr>
          <p:nvPr/>
        </p:nvCxnSpPr>
        <p:spPr>
          <a:xfrm>
            <a:off x="9916178" y="2443809"/>
            <a:ext cx="1184991" cy="13877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2A1B5E-0F01-51CC-5BA1-325F56548010}"/>
              </a:ext>
            </a:extLst>
          </p:cNvPr>
          <p:cNvSpPr txBox="1"/>
          <p:nvPr/>
        </p:nvSpPr>
        <p:spPr>
          <a:xfrm>
            <a:off x="10127657" y="2217043"/>
            <a:ext cx="77500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link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8593A-4809-B61D-A861-EDEF8106094B}"/>
              </a:ext>
            </a:extLst>
          </p:cNvPr>
          <p:cNvSpPr txBox="1"/>
          <p:nvPr/>
        </p:nvSpPr>
        <p:spPr>
          <a:xfrm>
            <a:off x="8701072" y="2931614"/>
            <a:ext cx="990213" cy="286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Member 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E8527F-4948-2E7E-089F-2C60B8B2BD64}"/>
              </a:ext>
            </a:extLst>
          </p:cNvPr>
          <p:cNvCxnSpPr>
            <a:cxnSpLocks/>
          </p:cNvCxnSpPr>
          <p:nvPr/>
        </p:nvCxnSpPr>
        <p:spPr>
          <a:xfrm>
            <a:off x="9786969" y="3114264"/>
            <a:ext cx="1234731" cy="132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CA4530-FF90-F5F9-65F2-584E74B4E288}"/>
              </a:ext>
            </a:extLst>
          </p:cNvPr>
          <p:cNvSpPr txBox="1"/>
          <p:nvPr/>
        </p:nvSpPr>
        <p:spPr>
          <a:xfrm>
            <a:off x="10170413" y="2854666"/>
            <a:ext cx="71562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link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D14C9-A91E-EF83-55A5-2574ABAC6418}"/>
              </a:ext>
            </a:extLst>
          </p:cNvPr>
          <p:cNvSpPr txBox="1"/>
          <p:nvPr/>
        </p:nvSpPr>
        <p:spPr>
          <a:xfrm>
            <a:off x="8693113" y="2286746"/>
            <a:ext cx="990213" cy="286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Member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31527-030E-4902-CED3-CB72A8AA8A1E}"/>
              </a:ext>
            </a:extLst>
          </p:cNvPr>
          <p:cNvSpPr txBox="1"/>
          <p:nvPr/>
        </p:nvSpPr>
        <p:spPr>
          <a:xfrm>
            <a:off x="9001254" y="2555493"/>
            <a:ext cx="38985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B7A19-A5E1-8ABE-EC42-4670C8E3476D}"/>
              </a:ext>
            </a:extLst>
          </p:cNvPr>
          <p:cNvSpPr txBox="1"/>
          <p:nvPr/>
        </p:nvSpPr>
        <p:spPr>
          <a:xfrm>
            <a:off x="10088510" y="1811509"/>
            <a:ext cx="55335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link1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lumMod val="75000"/>
                  </a:srgbClr>
                </a:solidFill>
                <a:effectLst/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227BFA-6B82-403D-AF49-B39BAECCC8CC}"/>
              </a:ext>
            </a:extLst>
          </p:cNvPr>
          <p:cNvSpPr/>
          <p:nvPr/>
        </p:nvSpPr>
        <p:spPr>
          <a:xfrm>
            <a:off x="8393685" y="3505717"/>
            <a:ext cx="2945506" cy="245790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95AF74-C8FB-3DC9-8781-07260A1EC915}"/>
              </a:ext>
            </a:extLst>
          </p:cNvPr>
          <p:cNvSpPr/>
          <p:nvPr/>
        </p:nvSpPr>
        <p:spPr>
          <a:xfrm>
            <a:off x="8766301" y="3807904"/>
            <a:ext cx="2200275" cy="7127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Traffic matching criteria: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Src, dst, app,…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38922F-5D33-5EB9-079A-173FD4AACF29}"/>
              </a:ext>
            </a:extLst>
          </p:cNvPr>
          <p:cNvSpPr/>
          <p:nvPr/>
        </p:nvSpPr>
        <p:spPr>
          <a:xfrm>
            <a:off x="8766301" y="4636614"/>
            <a:ext cx="2200275" cy="4575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Outgoing interface selection strategy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5CF440-BA98-1A81-C1DE-8F1B9D4DD0B6}"/>
              </a:ext>
            </a:extLst>
          </p:cNvPr>
          <p:cNvSpPr/>
          <p:nvPr/>
        </p:nvSpPr>
        <p:spPr>
          <a:xfrm>
            <a:off x="8766301" y="5234392"/>
            <a:ext cx="2200275" cy="4575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SLA criteria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376D5-0DFA-29A3-3B97-77354C18090D}"/>
              </a:ext>
            </a:extLst>
          </p:cNvPr>
          <p:cNvSpPr txBox="1"/>
          <p:nvPr/>
        </p:nvSpPr>
        <p:spPr>
          <a:xfrm>
            <a:off x="6666378" y="3807904"/>
            <a:ext cx="1540999" cy="34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SD-WAN rule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DEE83-FDCF-B6A8-791E-757E6FBB49DA}"/>
              </a:ext>
            </a:extLst>
          </p:cNvPr>
          <p:cNvSpPr txBox="1"/>
          <p:nvPr/>
        </p:nvSpPr>
        <p:spPr>
          <a:xfrm>
            <a:off x="6626287" y="2314253"/>
            <a:ext cx="1622495" cy="34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ptos"/>
                <a:ea typeface="+mn-ea"/>
                <a:cs typeface="Arial" panose="020B0604020202020204" pitchFamily="34" charset="0"/>
              </a:rPr>
              <a:t>SD-WAN zone</a:t>
            </a:r>
          </a:p>
        </p:txBody>
      </p:sp>
    </p:spTree>
    <p:extLst>
      <p:ext uri="{BB962C8B-B14F-4D97-AF65-F5344CB8AC3E}">
        <p14:creationId xmlns:p14="http://schemas.microsoft.com/office/powerpoint/2010/main" val="398073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8" grpId="0" animBg="1"/>
      <p:bldP spid="10" grpId="0"/>
      <p:bldP spid="11" grpId="0" animBg="1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370F6-0832-0E72-5D03-1882ED00D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49B755-1457-02F7-73E9-A556C0FEBA86}"/>
              </a:ext>
            </a:extLst>
          </p:cNvPr>
          <p:cNvSpPr/>
          <p:nvPr/>
        </p:nvSpPr>
        <p:spPr>
          <a:xfrm>
            <a:off x="127000" y="183634"/>
            <a:ext cx="665419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SD-WAN Zone 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CE2E2D-8363-16CD-A330-DFA06A03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2" y="1625391"/>
            <a:ext cx="11370456" cy="50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70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D8A46-F1A3-D5CB-0409-21BA6ABC3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244E7D-E4E3-E4FA-7F98-3396050BC291}"/>
              </a:ext>
            </a:extLst>
          </p:cNvPr>
          <p:cNvSpPr/>
          <p:nvPr/>
        </p:nvSpPr>
        <p:spPr>
          <a:xfrm>
            <a:off x="127000" y="183634"/>
            <a:ext cx="599394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SD-WAN SLAs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601EA-3808-D7A4-B3F3-A3846EAC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3" y="1860048"/>
            <a:ext cx="11813913" cy="457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3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95541-D34B-4EF6-C3D4-D49719CC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2083F6-2187-5B9F-A9EB-7DFDC1813948}"/>
              </a:ext>
            </a:extLst>
          </p:cNvPr>
          <p:cNvSpPr/>
          <p:nvPr/>
        </p:nvSpPr>
        <p:spPr>
          <a:xfrm>
            <a:off x="127000" y="183634"/>
            <a:ext cx="86294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SSL VPN Deployment Modes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4294967295"/>
          </p:nvPr>
        </p:nvSpPr>
        <p:spPr>
          <a:xfrm>
            <a:off x="317995" y="1763000"/>
            <a:ext cx="5565600" cy="473099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Tunnel mode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Accessed through a FortiClient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Requires a virtual adapter on the client host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Web mode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Requires only a web browser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Supports a limited number of protocols: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FTP, HTTP/HTTPS, RDP, SMB/CIFS, SSH, Telnet, VNC, and Ping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F20423E6-4982-C9B9-55A2-3A018BC5374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2713" y="2029884"/>
            <a:ext cx="3514689" cy="4728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 bwMode="invGray">
          <a:xfrm>
            <a:off x="7330352" y="1641347"/>
            <a:ext cx="2504693" cy="350437"/>
          </a:xfrm>
          <a:prstGeom prst="rect">
            <a:avLst/>
          </a:prstGeom>
          <a:solidFill>
            <a:srgbClr val="00B0F0"/>
          </a:solidFill>
          <a:ln w="381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VPN 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&gt;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SSL VPN Portals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570730-B98A-AD0E-1780-0BFBDDBCB186}"/>
              </a:ext>
            </a:extLst>
          </p:cNvPr>
          <p:cNvSpPr/>
          <p:nvPr/>
        </p:nvSpPr>
        <p:spPr>
          <a:xfrm>
            <a:off x="7470861" y="3593972"/>
            <a:ext cx="1239530" cy="252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E60B89-23B8-0447-632C-D4643F96AD0A}"/>
              </a:ext>
            </a:extLst>
          </p:cNvPr>
          <p:cNvSpPr/>
          <p:nvPr/>
        </p:nvSpPr>
        <p:spPr>
          <a:xfrm>
            <a:off x="7484980" y="6469854"/>
            <a:ext cx="1074820" cy="301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0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55D73-2DEF-F275-E996-1264B38BF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A7FC3E-B90A-9D23-02DD-43CFF6F9E65E}"/>
              </a:ext>
            </a:extLst>
          </p:cNvPr>
          <p:cNvSpPr/>
          <p:nvPr/>
        </p:nvSpPr>
        <p:spPr>
          <a:xfrm>
            <a:off x="127000" y="183634"/>
            <a:ext cx="63466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SD-WAN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005AA-F283-2E8D-F125-FB5AD5878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12" y="2201646"/>
            <a:ext cx="11668575" cy="31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66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0B34A-22F4-0854-66ED-91A3CC66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05084-F83D-BCF4-78F9-90B6D206EDE3}"/>
              </a:ext>
            </a:extLst>
          </p:cNvPr>
          <p:cNvSpPr/>
          <p:nvPr/>
        </p:nvSpPr>
        <p:spPr>
          <a:xfrm>
            <a:off x="127000" y="183634"/>
            <a:ext cx="113820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Site to Site Use Case SD-WAN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5543ED-6E4D-BD22-6A14-5EFA4B2C8E40}"/>
              </a:ext>
            </a:extLst>
          </p:cNvPr>
          <p:cNvGrpSpPr/>
          <p:nvPr/>
        </p:nvGrpSpPr>
        <p:grpSpPr>
          <a:xfrm>
            <a:off x="6483226" y="1842274"/>
            <a:ext cx="5479544" cy="4470610"/>
            <a:chOff x="5648380" y="1008969"/>
            <a:chExt cx="6311054" cy="5446228"/>
          </a:xfrm>
        </p:grpSpPr>
        <p:pic>
          <p:nvPicPr>
            <p:cNvPr id="7" name="Picture 2" descr="FG-Family-Entry.emf">
              <a:extLst>
                <a:ext uri="{FF2B5EF4-FFF2-40B4-BE49-F238E27FC236}">
                  <a16:creationId xmlns:a16="http://schemas.microsoft.com/office/drawing/2014/main" id="{27DC2AA5-8694-D1AF-4DDD-9C292FFB4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7221" y="4478202"/>
              <a:ext cx="1568825" cy="39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FG-Family-Entry.emf">
              <a:extLst>
                <a:ext uri="{FF2B5EF4-FFF2-40B4-BE49-F238E27FC236}">
                  <a16:creationId xmlns:a16="http://schemas.microsoft.com/office/drawing/2014/main" id="{08747182-21D4-9322-BBB8-50F92486F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5558" y="4478202"/>
              <a:ext cx="1568825" cy="39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5" descr="FG-Family-HighEnd-2u.emf">
              <a:extLst>
                <a:ext uri="{FF2B5EF4-FFF2-40B4-BE49-F238E27FC236}">
                  <a16:creationId xmlns:a16="http://schemas.microsoft.com/office/drawing/2014/main" id="{2B55475B-145F-78D2-9064-E4909EF8F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8781" y="1914119"/>
              <a:ext cx="1901544" cy="47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C1AEDB-5D8F-C940-59CC-FF21D94495E2}"/>
                </a:ext>
              </a:extLst>
            </p:cNvPr>
            <p:cNvSpPr txBox="1"/>
            <p:nvPr/>
          </p:nvSpPr>
          <p:spPr>
            <a:xfrm>
              <a:off x="8228781" y="2385045"/>
              <a:ext cx="728290" cy="263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T_INET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ED4F6C-2F02-DDA9-CCD8-E8F281EBF8BC}"/>
                </a:ext>
              </a:extLst>
            </p:cNvPr>
            <p:cNvSpPr txBox="1"/>
            <p:nvPr/>
          </p:nvSpPr>
          <p:spPr>
            <a:xfrm>
              <a:off x="6357425" y="4214853"/>
              <a:ext cx="728290" cy="263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T_INET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C4337-DB82-1737-E20C-749B6E59CE1B}"/>
                </a:ext>
              </a:extLst>
            </p:cNvPr>
            <p:cNvSpPr txBox="1"/>
            <p:nvPr/>
          </p:nvSpPr>
          <p:spPr>
            <a:xfrm>
              <a:off x="10391681" y="4214858"/>
              <a:ext cx="728290" cy="263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T_INET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8161415-1422-9006-090B-BED07D78EE8B}"/>
                </a:ext>
              </a:extLst>
            </p:cNvPr>
            <p:cNvCxnSpPr>
              <a:stCxn id="32" idx="0"/>
              <a:endCxn id="10" idx="2"/>
            </p:cNvCxnSpPr>
            <p:nvPr/>
          </p:nvCxnSpPr>
          <p:spPr>
            <a:xfrm flipV="1">
              <a:off x="6721570" y="2648389"/>
              <a:ext cx="1871356" cy="1566464"/>
            </a:xfrm>
            <a:prstGeom prst="line">
              <a:avLst/>
            </a:prstGeom>
            <a:ln w="38100">
              <a:solidFill>
                <a:srgbClr val="00B0F0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20E3A9-B694-864A-0061-969D2F9367ED}"/>
                </a:ext>
              </a:extLst>
            </p:cNvPr>
            <p:cNvCxnSpPr>
              <a:cxnSpLocks/>
              <a:stCxn id="33" idx="0"/>
              <a:endCxn id="10" idx="2"/>
            </p:cNvCxnSpPr>
            <p:nvPr/>
          </p:nvCxnSpPr>
          <p:spPr>
            <a:xfrm flipH="1" flipV="1">
              <a:off x="8592926" y="2648389"/>
              <a:ext cx="2162900" cy="1566469"/>
            </a:xfrm>
            <a:prstGeom prst="line">
              <a:avLst/>
            </a:prstGeom>
            <a:ln w="38100">
              <a:solidFill>
                <a:srgbClr val="00B0F0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CBCC73-4A4E-BE91-80D6-7A878ADF1464}"/>
                </a:ext>
              </a:extLst>
            </p:cNvPr>
            <p:cNvSpPr txBox="1"/>
            <p:nvPr/>
          </p:nvSpPr>
          <p:spPr>
            <a:xfrm>
              <a:off x="7082974" y="4214853"/>
              <a:ext cx="728290" cy="263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T_MPLS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8B9E8E-2E4A-F7A9-7A78-BF67922788E6}"/>
                </a:ext>
              </a:extLst>
            </p:cNvPr>
            <p:cNvSpPr txBox="1"/>
            <p:nvPr/>
          </p:nvSpPr>
          <p:spPr>
            <a:xfrm>
              <a:off x="11136414" y="4214853"/>
              <a:ext cx="728290" cy="263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T_MPLS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BDBE50-60FF-C7DD-3A2F-818F275C15BA}"/>
                </a:ext>
              </a:extLst>
            </p:cNvPr>
            <p:cNvSpPr txBox="1"/>
            <p:nvPr/>
          </p:nvSpPr>
          <p:spPr>
            <a:xfrm>
              <a:off x="9385746" y="2385044"/>
              <a:ext cx="728290" cy="263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T_MPLS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36C6D8-7BEF-2F66-B19C-3737B32DB83C}"/>
                </a:ext>
              </a:extLst>
            </p:cNvPr>
            <p:cNvCxnSpPr>
              <a:cxnSpLocks/>
              <a:stCxn id="36" idx="0"/>
              <a:endCxn id="38" idx="2"/>
            </p:cNvCxnSpPr>
            <p:nvPr/>
          </p:nvCxnSpPr>
          <p:spPr>
            <a:xfrm flipV="1">
              <a:off x="7447120" y="2648388"/>
              <a:ext cx="2302772" cy="1566465"/>
            </a:xfrm>
            <a:prstGeom prst="line">
              <a:avLst/>
            </a:prstGeom>
            <a:ln w="38100">
              <a:solidFill>
                <a:srgbClr val="00B050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4F3904-635C-515F-6736-12E77CF03DE9}"/>
                </a:ext>
              </a:extLst>
            </p:cNvPr>
            <p:cNvCxnSpPr>
              <a:cxnSpLocks/>
              <a:stCxn id="37" idx="0"/>
              <a:endCxn id="38" idx="2"/>
            </p:cNvCxnSpPr>
            <p:nvPr/>
          </p:nvCxnSpPr>
          <p:spPr>
            <a:xfrm flipH="1" flipV="1">
              <a:off x="9749891" y="2648388"/>
              <a:ext cx="1750668" cy="1566465"/>
            </a:xfrm>
            <a:prstGeom prst="line">
              <a:avLst/>
            </a:prstGeom>
            <a:ln w="38100">
              <a:solidFill>
                <a:srgbClr val="00B050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5F051F9-5D79-E388-1285-30FF7F5A7D7F}"/>
                </a:ext>
              </a:extLst>
            </p:cNvPr>
            <p:cNvCxnSpPr>
              <a:cxnSpLocks/>
            </p:cNvCxnSpPr>
            <p:nvPr/>
          </p:nvCxnSpPr>
          <p:spPr>
            <a:xfrm>
              <a:off x="7959903" y="5984272"/>
              <a:ext cx="325969" cy="0"/>
            </a:xfrm>
            <a:prstGeom prst="line">
              <a:avLst/>
            </a:prstGeom>
            <a:ln w="38100">
              <a:solidFill>
                <a:srgbClr val="00B0F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A614B2-C77F-CC8E-D8BD-2D0D64E131B9}"/>
                </a:ext>
              </a:extLst>
            </p:cNvPr>
            <p:cNvCxnSpPr>
              <a:cxnSpLocks/>
            </p:cNvCxnSpPr>
            <p:nvPr/>
          </p:nvCxnSpPr>
          <p:spPr>
            <a:xfrm>
              <a:off x="7972352" y="6219734"/>
              <a:ext cx="325969" cy="0"/>
            </a:xfrm>
            <a:prstGeom prst="line">
              <a:avLst/>
            </a:prstGeom>
            <a:ln w="381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A7106C-5860-F40D-3DF4-D544861EC6D3}"/>
                </a:ext>
              </a:extLst>
            </p:cNvPr>
            <p:cNvSpPr txBox="1"/>
            <p:nvPr/>
          </p:nvSpPr>
          <p:spPr>
            <a:xfrm>
              <a:off x="8331235" y="5852599"/>
              <a:ext cx="201208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Tunnel over Internet</a:t>
              </a:r>
              <a:endParaRPr kumimoji="0" lang="en-NL" sz="13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120EFC-D84E-3B1C-5B97-B1FC186D0CC5}"/>
                </a:ext>
              </a:extLst>
            </p:cNvPr>
            <p:cNvSpPr txBox="1"/>
            <p:nvPr/>
          </p:nvSpPr>
          <p:spPr>
            <a:xfrm>
              <a:off x="8331236" y="6115949"/>
              <a:ext cx="164660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Tunnel over </a:t>
              </a:r>
              <a:r>
                <a:rPr kumimoji="0" lang="en-NL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MPLS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42E12D2-7FC7-85C4-0298-231A45F50F25}"/>
                </a:ext>
              </a:extLst>
            </p:cNvPr>
            <p:cNvSpPr/>
            <p:nvPr/>
          </p:nvSpPr>
          <p:spPr>
            <a:xfrm>
              <a:off x="7855481" y="5770539"/>
              <a:ext cx="2900346" cy="68465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730EB56-2FDA-A9E4-3241-770FA72A5A49}"/>
                </a:ext>
              </a:extLst>
            </p:cNvPr>
            <p:cNvSpPr/>
            <p:nvPr/>
          </p:nvSpPr>
          <p:spPr>
            <a:xfrm>
              <a:off x="6227193" y="5179565"/>
              <a:ext cx="1872568" cy="626212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LAN(site1)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87442C-6A7C-C4FD-4671-17590D0C2438}"/>
                </a:ext>
              </a:extLst>
            </p:cNvPr>
            <p:cNvCxnSpPr>
              <a:cxnSpLocks/>
              <a:stCxn id="7" idx="2"/>
              <a:endCxn id="46" idx="0"/>
            </p:cNvCxnSpPr>
            <p:nvPr/>
          </p:nvCxnSpPr>
          <p:spPr>
            <a:xfrm>
              <a:off x="7061633" y="4877004"/>
              <a:ext cx="101844" cy="3025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0A2FC55-BDEA-DCFC-A3EC-8C7471DE4441}"/>
                </a:ext>
              </a:extLst>
            </p:cNvPr>
            <p:cNvSpPr/>
            <p:nvPr/>
          </p:nvSpPr>
          <p:spPr>
            <a:xfrm>
              <a:off x="10130326" y="5140348"/>
              <a:ext cx="1829108" cy="626212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LAN(site2)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C82AB77-9B4C-5193-ED2D-1BE2AB867784}"/>
                </a:ext>
              </a:extLst>
            </p:cNvPr>
            <p:cNvCxnSpPr>
              <a:cxnSpLocks/>
              <a:stCxn id="8" idx="2"/>
              <a:endCxn id="48" idx="0"/>
            </p:cNvCxnSpPr>
            <p:nvPr/>
          </p:nvCxnSpPr>
          <p:spPr>
            <a:xfrm flipH="1">
              <a:off x="11044880" y="4877004"/>
              <a:ext cx="75091" cy="26334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135E146-BCC4-CB2F-29D8-EA8EDCFE266C}"/>
                </a:ext>
              </a:extLst>
            </p:cNvPr>
            <p:cNvSpPr txBox="1"/>
            <p:nvPr/>
          </p:nvSpPr>
          <p:spPr>
            <a:xfrm>
              <a:off x="7493025" y="1989317"/>
              <a:ext cx="785029" cy="637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site0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(HUB)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02C6CC-A4FC-1303-A4F7-7AE0C7205D46}"/>
                </a:ext>
              </a:extLst>
            </p:cNvPr>
            <p:cNvSpPr txBox="1"/>
            <p:nvPr/>
          </p:nvSpPr>
          <p:spPr>
            <a:xfrm>
              <a:off x="5648380" y="4577476"/>
              <a:ext cx="785029" cy="37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site1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BC9A5D-8536-BB79-8A62-8542FFC9AC50}"/>
                </a:ext>
              </a:extLst>
            </p:cNvPr>
            <p:cNvSpPr txBox="1"/>
            <p:nvPr/>
          </p:nvSpPr>
          <p:spPr>
            <a:xfrm>
              <a:off x="9721522" y="4577476"/>
              <a:ext cx="785029" cy="37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site2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C7384F-67A9-9902-4B92-9F3F4C8ED89C}"/>
                </a:ext>
              </a:extLst>
            </p:cNvPr>
            <p:cNvSpPr/>
            <p:nvPr/>
          </p:nvSpPr>
          <p:spPr>
            <a:xfrm>
              <a:off x="8181112" y="1008969"/>
              <a:ext cx="1838592" cy="626212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LAN(site0)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4DCF56-637F-0168-4F08-0962CB5B833C}"/>
                </a:ext>
              </a:extLst>
            </p:cNvPr>
            <p:cNvCxnSpPr>
              <a:cxnSpLocks/>
              <a:stCxn id="9" idx="0"/>
              <a:endCxn id="53" idx="4"/>
            </p:cNvCxnSpPr>
            <p:nvPr/>
          </p:nvCxnSpPr>
          <p:spPr>
            <a:xfrm flipH="1" flipV="1">
              <a:off x="9100409" y="1635181"/>
              <a:ext cx="79144" cy="27893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AA0077A1-D792-B8A3-956A-2B6CE208295C}"/>
                </a:ext>
              </a:extLst>
            </p:cNvPr>
            <p:cNvSpPr/>
            <p:nvPr/>
          </p:nvSpPr>
          <p:spPr>
            <a:xfrm>
              <a:off x="6545651" y="1521951"/>
              <a:ext cx="2631307" cy="3764100"/>
            </a:xfrm>
            <a:custGeom>
              <a:avLst/>
              <a:gdLst>
                <a:gd name="connsiteX0" fmla="*/ 542715 w 3001995"/>
                <a:gd name="connsiteY0" fmla="*/ 4396510 h 4396510"/>
                <a:gd name="connsiteX1" fmla="*/ 561188 w 3001995"/>
                <a:gd name="connsiteY1" fmla="*/ 3870037 h 4396510"/>
                <a:gd name="connsiteX2" fmla="*/ 182497 w 3001995"/>
                <a:gd name="connsiteY2" fmla="*/ 3694546 h 4396510"/>
                <a:gd name="connsiteX3" fmla="*/ 200970 w 3001995"/>
                <a:gd name="connsiteY3" fmla="*/ 3131128 h 4396510"/>
                <a:gd name="connsiteX4" fmla="*/ 2630134 w 3001995"/>
                <a:gd name="connsiteY4" fmla="*/ 951346 h 4396510"/>
                <a:gd name="connsiteX5" fmla="*/ 2953406 w 3001995"/>
                <a:gd name="connsiteY5" fmla="*/ 0 h 439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1995" h="4396510">
                  <a:moveTo>
                    <a:pt x="542715" y="4396510"/>
                  </a:moveTo>
                  <a:cubicBezTo>
                    <a:pt x="581969" y="4191770"/>
                    <a:pt x="621224" y="3987031"/>
                    <a:pt x="561188" y="3870037"/>
                  </a:cubicBezTo>
                  <a:cubicBezTo>
                    <a:pt x="501152" y="3753043"/>
                    <a:pt x="242533" y="3817697"/>
                    <a:pt x="182497" y="3694546"/>
                  </a:cubicBezTo>
                  <a:cubicBezTo>
                    <a:pt x="122461" y="3571394"/>
                    <a:pt x="-206969" y="3588328"/>
                    <a:pt x="200970" y="3131128"/>
                  </a:cubicBezTo>
                  <a:cubicBezTo>
                    <a:pt x="608909" y="2673928"/>
                    <a:pt x="2171395" y="1473201"/>
                    <a:pt x="2630134" y="951346"/>
                  </a:cubicBezTo>
                  <a:cubicBezTo>
                    <a:pt x="3088873" y="429491"/>
                    <a:pt x="3021139" y="214745"/>
                    <a:pt x="2953406" y="0"/>
                  </a:cubicBezTo>
                </a:path>
              </a:pathLst>
            </a:custGeom>
            <a:noFill/>
            <a:ln w="76200">
              <a:solidFill>
                <a:srgbClr val="FF0000">
                  <a:alpha val="40000"/>
                </a:srgbClr>
              </a:solidFill>
              <a:headEnd type="diamon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0B38BAF4-F4D4-41A1-9075-721BFCC42A2F}"/>
                </a:ext>
              </a:extLst>
            </p:cNvPr>
            <p:cNvSpPr/>
            <p:nvPr/>
          </p:nvSpPr>
          <p:spPr>
            <a:xfrm>
              <a:off x="7623038" y="2795464"/>
              <a:ext cx="4230483" cy="2490589"/>
            </a:xfrm>
            <a:custGeom>
              <a:avLst/>
              <a:gdLst>
                <a:gd name="connsiteX0" fmla="*/ 25929 w 4774726"/>
                <a:gd name="connsiteY0" fmla="*/ 1752327 h 1752327"/>
                <a:gd name="connsiteX1" fmla="*/ 35165 w 4774726"/>
                <a:gd name="connsiteY1" fmla="*/ 1142727 h 1752327"/>
                <a:gd name="connsiteX2" fmla="*/ 367674 w 4774726"/>
                <a:gd name="connsiteY2" fmla="*/ 468473 h 1752327"/>
                <a:gd name="connsiteX3" fmla="*/ 1328256 w 4774726"/>
                <a:gd name="connsiteY3" fmla="*/ 99018 h 1752327"/>
                <a:gd name="connsiteX4" fmla="*/ 3073929 w 4774726"/>
                <a:gd name="connsiteY4" fmla="*/ 6655 h 1752327"/>
                <a:gd name="connsiteX5" fmla="*/ 4385493 w 4774726"/>
                <a:gd name="connsiteY5" fmla="*/ 237564 h 1752327"/>
                <a:gd name="connsiteX6" fmla="*/ 4773420 w 4774726"/>
                <a:gd name="connsiteY6" fmla="*/ 847164 h 1752327"/>
                <a:gd name="connsiteX7" fmla="*/ 4293129 w 4774726"/>
                <a:gd name="connsiteY7" fmla="*/ 1244327 h 1752327"/>
                <a:gd name="connsiteX8" fmla="*/ 4265420 w 4774726"/>
                <a:gd name="connsiteY8" fmla="*/ 1687673 h 175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4726" h="1752327">
                  <a:moveTo>
                    <a:pt x="25929" y="1752327"/>
                  </a:moveTo>
                  <a:cubicBezTo>
                    <a:pt x="2068" y="1554515"/>
                    <a:pt x="-21792" y="1356703"/>
                    <a:pt x="35165" y="1142727"/>
                  </a:cubicBezTo>
                  <a:cubicBezTo>
                    <a:pt x="92122" y="928751"/>
                    <a:pt x="152159" y="642424"/>
                    <a:pt x="367674" y="468473"/>
                  </a:cubicBezTo>
                  <a:cubicBezTo>
                    <a:pt x="583189" y="294521"/>
                    <a:pt x="877214" y="175988"/>
                    <a:pt x="1328256" y="99018"/>
                  </a:cubicBezTo>
                  <a:cubicBezTo>
                    <a:pt x="1779299" y="22048"/>
                    <a:pt x="2564390" y="-16436"/>
                    <a:pt x="3073929" y="6655"/>
                  </a:cubicBezTo>
                  <a:cubicBezTo>
                    <a:pt x="3583468" y="29746"/>
                    <a:pt x="4102245" y="97479"/>
                    <a:pt x="4385493" y="237564"/>
                  </a:cubicBezTo>
                  <a:cubicBezTo>
                    <a:pt x="4668741" y="377649"/>
                    <a:pt x="4788814" y="679370"/>
                    <a:pt x="4773420" y="847164"/>
                  </a:cubicBezTo>
                  <a:cubicBezTo>
                    <a:pt x="4758026" y="1014958"/>
                    <a:pt x="4377796" y="1104242"/>
                    <a:pt x="4293129" y="1244327"/>
                  </a:cubicBezTo>
                  <a:cubicBezTo>
                    <a:pt x="4208462" y="1384412"/>
                    <a:pt x="4236941" y="1536042"/>
                    <a:pt x="4265420" y="1687673"/>
                  </a:cubicBezTo>
                </a:path>
              </a:pathLst>
            </a:custGeom>
            <a:noFill/>
            <a:ln w="76200">
              <a:solidFill>
                <a:srgbClr val="FFC000">
                  <a:alpha val="50000"/>
                </a:srgbClr>
              </a:solidFill>
              <a:headEnd type="diamon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89CFBDE-2D3E-EF7B-945F-867AE9B89629}"/>
              </a:ext>
            </a:extLst>
          </p:cNvPr>
          <p:cNvSpPr txBox="1"/>
          <p:nvPr/>
        </p:nvSpPr>
        <p:spPr>
          <a:xfrm>
            <a:off x="103970" y="1842274"/>
            <a:ext cx="64516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Hub and Spoke topology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Overlay “Tunnel” &amp; Underlay “internet”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SD-WAN monitor and select best link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	(Packet Loss – Jitter – Latency )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Use dynamic touting for building routing table and easy for VPN .</a:t>
            </a:r>
          </a:p>
        </p:txBody>
      </p:sp>
    </p:spTree>
    <p:extLst>
      <p:ext uri="{BB962C8B-B14F-4D97-AF65-F5344CB8AC3E}">
        <p14:creationId xmlns:p14="http://schemas.microsoft.com/office/powerpoint/2010/main" val="19787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53B4B-835E-4103-C23E-6D659206F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B0F7DA-1927-1130-8398-EA41015BD1A2}"/>
              </a:ext>
            </a:extLst>
          </p:cNvPr>
          <p:cNvSpPr/>
          <p:nvPr/>
        </p:nvSpPr>
        <p:spPr>
          <a:xfrm>
            <a:off x="127000" y="183634"/>
            <a:ext cx="98336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SD-WAN Routing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904AE-F956-9623-B251-3B3C97C9E041}"/>
              </a:ext>
            </a:extLst>
          </p:cNvPr>
          <p:cNvSpPr txBox="1"/>
          <p:nvPr/>
        </p:nvSpPr>
        <p:spPr>
          <a:xfrm>
            <a:off x="3046751" y="310208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       192.168.200.0/24 [10/0] via HQ-to-Branch-02 tunnel 90.90.90.2, [1/0]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70B07-B9C2-0C0B-E43E-20FF130F5078}"/>
              </a:ext>
            </a:extLst>
          </p:cNvPr>
          <p:cNvSpPr txBox="1"/>
          <p:nvPr/>
        </p:nvSpPr>
        <p:spPr>
          <a:xfrm>
            <a:off x="313336" y="1781157"/>
            <a:ext cx="4499095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CLI Only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Policy Route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	(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Policy + Route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	Based on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If ….. Then 	…Action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for forward.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Routing will apply 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zone interface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members.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Priority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than firewall policy 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C71DC5-26F2-245C-4EE9-F9635430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27" y="1781157"/>
            <a:ext cx="6914286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6FA6B-5D68-266D-77EB-4B82FAD74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411EC6-BCDE-6A04-3B91-CEF3E1274E00}"/>
              </a:ext>
            </a:extLst>
          </p:cNvPr>
          <p:cNvSpPr/>
          <p:nvPr/>
        </p:nvSpPr>
        <p:spPr>
          <a:xfrm>
            <a:off x="127000" y="183634"/>
            <a:ext cx="780540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DeepSeek-CJK-patch"/>
                <a:ea typeface="+mn-ea"/>
                <a:cs typeface="+mn-cs"/>
              </a:rPr>
              <a:t>Let’s Start and test..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554625-6133-51E7-9A22-0DAC74C7E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57" y="2230551"/>
            <a:ext cx="11514286" cy="3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3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sp>
        <p:nvSpPr>
          <p:cNvPr id="27" name="Arc 26"/>
          <p:cNvSpPr/>
          <p:nvPr/>
        </p:nvSpPr>
        <p:spPr bwMode="auto">
          <a:xfrm rot="20916501">
            <a:off x="5593272" y="4972104"/>
            <a:ext cx="4173267" cy="1223863"/>
          </a:xfrm>
          <a:prstGeom prst="arc">
            <a:avLst>
              <a:gd name="adj1" fmla="val 10827879"/>
              <a:gd name="adj2" fmla="val 155462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Arial Unicode MS"/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5475437" y="5317768"/>
            <a:ext cx="0" cy="10102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66399" y="762000"/>
            <a:ext cx="11811301" cy="59944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cs typeface="Arial" charset="0"/>
              </a:rPr>
              <a:t>Disabled: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Arial" charset="0"/>
              </a:rPr>
              <a:t>All traffic routes through an SSL VPN tunnel to a remote FortiGate, then to the destination. This includes internet traffic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Arial" charset="0"/>
              </a:rPr>
              <a:t>An egress firewall policy is required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Arial" charset="0"/>
              </a:rPr>
              <a:t>Traffic inspection and security features can be applied</a:t>
            </a:r>
          </a:p>
          <a:p>
            <a:r>
              <a:rPr lang="en-US" dirty="0">
                <a:solidFill>
                  <a:srgbClr val="FFFF00"/>
                </a:solidFill>
                <a:cs typeface="Arial" charset="0"/>
              </a:rPr>
              <a:t>Enabled: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cs typeface="Arial" charset="0"/>
              </a:rPr>
              <a:t>Only traffic destined for the private network is routed through the remote </a:t>
            </a:r>
            <a:r>
              <a:rPr lang="en-US" sz="2000" dirty="0" err="1">
                <a:solidFill>
                  <a:schemeClr val="bg1"/>
                </a:solidFill>
                <a:cs typeface="Arial" charset="0"/>
              </a:rPr>
              <a:t>FortiGate</a:t>
            </a:r>
            <a:endParaRPr lang="en-US" sz="2000" dirty="0">
              <a:solidFill>
                <a:schemeClr val="bg1"/>
              </a:solidFill>
              <a:cs typeface="Arial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cs typeface="Arial" charset="0"/>
              </a:rPr>
              <a:t>Internet traffic uses the local gateway; </a:t>
            </a:r>
            <a:r>
              <a:rPr lang="en-US" dirty="0">
                <a:solidFill>
                  <a:schemeClr val="bg1"/>
                </a:solidFill>
              </a:rPr>
              <a:t>unencrypted route</a:t>
            </a:r>
            <a:endParaRPr lang="en-US" dirty="0">
              <a:solidFill>
                <a:schemeClr val="bg1"/>
              </a:solidFill>
              <a:cs typeface="Arial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Conserves bandwidth and alleviates bottlenecks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traffic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inspection by FortiGate</a:t>
            </a:r>
            <a:endParaRPr lang="en-US" dirty="0">
              <a:cs typeface="Arial" charset="0"/>
            </a:endParaRPr>
          </a:p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5407" y="4648053"/>
            <a:ext cx="1225732" cy="791191"/>
          </a:xfrm>
          <a:prstGeom prst="rect">
            <a:avLst/>
          </a:prstGeom>
          <a:noFill/>
        </p:spPr>
      </p:pic>
      <p:cxnSp>
        <p:nvCxnSpPr>
          <p:cNvPr id="31" name="Straight Connector 10"/>
          <p:cNvCxnSpPr>
            <a:cxnSpLocks/>
          </p:cNvCxnSpPr>
          <p:nvPr/>
        </p:nvCxnSpPr>
        <p:spPr bwMode="auto">
          <a:xfrm flipH="1">
            <a:off x="2909384" y="4962249"/>
            <a:ext cx="6835140" cy="105346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 bwMode="auto">
          <a:xfrm flipV="1">
            <a:off x="2956560" y="5014922"/>
            <a:ext cx="5084353" cy="77779"/>
          </a:xfrm>
          <a:prstGeom prst="straightConnector1">
            <a:avLst/>
          </a:prstGeom>
          <a:solidFill>
            <a:srgbClr val="99CC00">
              <a:alpha val="42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24"/>
          <p:cNvSpPr>
            <a:spLocks noChangeArrowheads="1"/>
          </p:cNvSpPr>
          <p:nvPr/>
        </p:nvSpPr>
        <p:spPr bwMode="auto">
          <a:xfrm rot="21155717">
            <a:off x="4790928" y="4910454"/>
            <a:ext cx="90688" cy="265985"/>
          </a:xfrm>
          <a:prstGeom prst="ellipse">
            <a:avLst/>
          </a:prstGeom>
          <a:gradFill flip="none" rotWithShape="1">
            <a:gsLst>
              <a:gs pos="0">
                <a:srgbClr val="236093">
                  <a:shade val="30000"/>
                  <a:satMod val="115000"/>
                </a:srgbClr>
              </a:gs>
              <a:gs pos="50000">
                <a:srgbClr val="236093">
                  <a:shade val="67500"/>
                  <a:satMod val="115000"/>
                </a:srgbClr>
              </a:gs>
              <a:gs pos="100000">
                <a:srgbClr val="236093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solidFill>
              <a:srgbClr val="323E48"/>
            </a:solidFill>
            <a:round/>
            <a:headEnd/>
            <a:tailEnd/>
          </a:ln>
          <a:effectLst/>
          <a:scene3d>
            <a:camera prst="legacyObliqueTopRight">
              <a:rot lat="20430000" lon="0" rev="0"/>
            </a:camera>
            <a:lightRig rig="legacyFlat4" dir="b"/>
          </a:scene3d>
          <a:sp3d extrusionH="3810000" prstMaterial="legacyMatte">
            <a:bevelT w="13500" h="13500" prst="angle"/>
            <a:bevelB w="13500" h="13500" prst="angle"/>
            <a:extrusionClr>
              <a:srgbClr val="236093">
                <a:lumMod val="60000"/>
                <a:lumOff val="40000"/>
              </a:srgbClr>
            </a:extrusionClr>
          </a:sp3d>
        </p:spPr>
        <p:txBody>
          <a:bodyPr wrap="none" anchor="ctr">
            <a:flatTx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Arial Unicode MS"/>
              <a:cs typeface="+mn-cs"/>
            </a:endParaRPr>
          </a:p>
        </p:txBody>
      </p:sp>
      <p:pic>
        <p:nvPicPr>
          <p:cNvPr id="34" name="Picture 33" descr="LAN_Networ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2050" y="4377851"/>
            <a:ext cx="1805385" cy="1679136"/>
          </a:xfrm>
          <a:prstGeom prst="rect">
            <a:avLst/>
          </a:prstGeom>
        </p:spPr>
      </p:pic>
      <p:sp>
        <p:nvSpPr>
          <p:cNvPr id="35" name="Rounded Rectangular Callout 34"/>
          <p:cNvSpPr/>
          <p:nvPr/>
        </p:nvSpPr>
        <p:spPr bwMode="auto">
          <a:xfrm>
            <a:off x="7526746" y="6235703"/>
            <a:ext cx="2964646" cy="472314"/>
          </a:xfrm>
          <a:prstGeom prst="wedgeRoundRectCallout">
            <a:avLst>
              <a:gd name="adj1" fmla="val -78922"/>
              <a:gd name="adj2" fmla="val -247260"/>
              <a:gd name="adj3" fmla="val 1666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Arial Unicode MS"/>
                <a:cs typeface="Arial" charset="0"/>
              </a:rPr>
              <a:t>Split tunneling disabled</a:t>
            </a:r>
          </a:p>
        </p:txBody>
      </p:sp>
      <p:sp>
        <p:nvSpPr>
          <p:cNvPr id="36" name="Rounded Rectangular Callout 35"/>
          <p:cNvSpPr/>
          <p:nvPr/>
        </p:nvSpPr>
        <p:spPr bwMode="auto">
          <a:xfrm>
            <a:off x="1254406" y="6242809"/>
            <a:ext cx="2964646" cy="472314"/>
          </a:xfrm>
          <a:prstGeom prst="wedgeRoundRectCallout">
            <a:avLst>
              <a:gd name="adj1" fmla="val 50107"/>
              <a:gd name="adj2" fmla="val -266620"/>
              <a:gd name="adj3" fmla="val 1666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Arial Unicode MS"/>
                <a:cs typeface="Arial" charset="0"/>
              </a:rPr>
              <a:t>Split tunneling enabled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49198" y="4944699"/>
            <a:ext cx="145364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SSL VPN Tunnel</a:t>
            </a:r>
          </a:p>
        </p:txBody>
      </p:sp>
      <p:pic>
        <p:nvPicPr>
          <p:cNvPr id="38" name="Picture 10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1"/>
          <a:stretch/>
        </p:blipFill>
        <p:spPr bwMode="auto">
          <a:xfrm>
            <a:off x="4862346" y="5898135"/>
            <a:ext cx="1166386" cy="88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rc 38"/>
          <p:cNvSpPr/>
          <p:nvPr/>
        </p:nvSpPr>
        <p:spPr bwMode="auto">
          <a:xfrm rot="258641">
            <a:off x="1445863" y="5099666"/>
            <a:ext cx="3895106" cy="1686618"/>
          </a:xfrm>
          <a:prstGeom prst="arc">
            <a:avLst>
              <a:gd name="adj1" fmla="val 14527844"/>
              <a:gd name="adj2" fmla="val 21452894"/>
            </a:avLst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Arial Unicode MS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4027" y="4620224"/>
            <a:ext cx="870317" cy="1133433"/>
          </a:xfrm>
          <a:prstGeom prst="rect">
            <a:avLst/>
          </a:prstGeom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716261" y="4940783"/>
            <a:ext cx="645638" cy="857380"/>
          </a:xfrm>
          <a:prstGeom prst="rect">
            <a:avLst/>
          </a:prstGeom>
          <a:noFill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FA39FA0-DBC0-7356-D4BB-DABD334A0CB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11563" y="4649335"/>
            <a:ext cx="1018221" cy="709453"/>
          </a:xfrm>
          <a:prstGeom prst="rect">
            <a:avLst/>
          </a:prstGeom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266400" y="-18500"/>
            <a:ext cx="10835325" cy="748800"/>
          </a:xfrm>
        </p:spPr>
        <p:txBody>
          <a:bodyPr>
            <a:noAutofit/>
          </a:bodyPr>
          <a:lstStyle/>
          <a:p>
            <a:r>
              <a:rPr lang="en-US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DeepSeek-CJK-patch"/>
                <a:ea typeface="+mn-ea"/>
                <a:cs typeface="+mn-cs"/>
              </a:rPr>
              <a:t>Tunnel Mode—Split Tunneling</a:t>
            </a:r>
          </a:p>
        </p:txBody>
      </p:sp>
    </p:spTree>
    <p:extLst>
      <p:ext uri="{BB962C8B-B14F-4D97-AF65-F5344CB8AC3E}">
        <p14:creationId xmlns:p14="http://schemas.microsoft.com/office/powerpoint/2010/main" val="332224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39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48DE7A-00E5-F682-0EF8-1ACBD84BFEC8}"/>
              </a:ext>
            </a:extLst>
          </p:cNvPr>
          <p:cNvSpPr txBox="1"/>
          <p:nvPr/>
        </p:nvSpPr>
        <p:spPr>
          <a:xfrm>
            <a:off x="228600" y="266700"/>
            <a:ext cx="9168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VPN concepts and configuration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3DE09-F667-A9EF-5FC3-7F171C58F45B}"/>
              </a:ext>
            </a:extLst>
          </p:cNvPr>
          <p:cNvSpPr txBox="1"/>
          <p:nvPr/>
        </p:nvSpPr>
        <p:spPr>
          <a:xfrm>
            <a:off x="228600" y="266700"/>
            <a:ext cx="4830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DeepSeek-CJK-patch"/>
              </a:rPr>
              <a:t>VPN configuration</a:t>
            </a:r>
          </a:p>
        </p:txBody>
      </p:sp>
      <p:grpSp>
        <p:nvGrpSpPr>
          <p:cNvPr id="5" name="Group 54"/>
          <p:cNvGrpSpPr/>
          <p:nvPr/>
        </p:nvGrpSpPr>
        <p:grpSpPr>
          <a:xfrm>
            <a:off x="9145710" y="4949629"/>
            <a:ext cx="500066" cy="369332"/>
            <a:chOff x="1543698" y="2459870"/>
            <a:chExt cx="500066" cy="358353"/>
          </a:xfrm>
        </p:grpSpPr>
        <p:sp>
          <p:nvSpPr>
            <p:cNvPr id="8" name="Oval 7"/>
            <p:cNvSpPr/>
            <p:nvPr/>
          </p:nvSpPr>
          <p:spPr bwMode="auto">
            <a:xfrm>
              <a:off x="1547664" y="2492326"/>
              <a:ext cx="285752" cy="285752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3698" y="2459870"/>
              <a:ext cx="500066" cy="35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rPr>
                <a:t>1</a:t>
              </a:r>
              <a:endPara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9145944" y="3761780"/>
            <a:ext cx="500066" cy="369332"/>
            <a:chOff x="1533150" y="2459870"/>
            <a:chExt cx="500066" cy="358353"/>
          </a:xfrm>
        </p:grpSpPr>
        <p:sp>
          <p:nvSpPr>
            <p:cNvPr id="11" name="Oval 10"/>
            <p:cNvSpPr/>
            <p:nvPr/>
          </p:nvSpPr>
          <p:spPr bwMode="auto">
            <a:xfrm>
              <a:off x="1547664" y="2492326"/>
              <a:ext cx="285752" cy="285752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3150" y="2459870"/>
              <a:ext cx="500066" cy="35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3" name="Group 58"/>
          <p:cNvGrpSpPr/>
          <p:nvPr/>
        </p:nvGrpSpPr>
        <p:grpSpPr>
          <a:xfrm>
            <a:off x="9152930" y="4112152"/>
            <a:ext cx="500066" cy="369332"/>
            <a:chOff x="1533150" y="2461683"/>
            <a:chExt cx="500066" cy="358353"/>
          </a:xfrm>
        </p:grpSpPr>
        <p:sp>
          <p:nvSpPr>
            <p:cNvPr id="14" name="Oval 13"/>
            <p:cNvSpPr/>
            <p:nvPr/>
          </p:nvSpPr>
          <p:spPr bwMode="auto">
            <a:xfrm>
              <a:off x="1547664" y="2492326"/>
              <a:ext cx="285752" cy="285752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33150" y="2461683"/>
              <a:ext cx="500066" cy="35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9150864" y="1604321"/>
            <a:ext cx="500066" cy="369332"/>
            <a:chOff x="1533150" y="2459870"/>
            <a:chExt cx="500066" cy="358353"/>
          </a:xfrm>
        </p:grpSpPr>
        <p:sp>
          <p:nvSpPr>
            <p:cNvPr id="17" name="Oval 16"/>
            <p:cNvSpPr/>
            <p:nvPr/>
          </p:nvSpPr>
          <p:spPr bwMode="auto">
            <a:xfrm>
              <a:off x="1547664" y="2492326"/>
              <a:ext cx="285752" cy="285752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33150" y="2459870"/>
              <a:ext cx="500066" cy="35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9" name="Group 58"/>
          <p:cNvGrpSpPr/>
          <p:nvPr/>
        </p:nvGrpSpPr>
        <p:grpSpPr>
          <a:xfrm>
            <a:off x="9157182" y="1968061"/>
            <a:ext cx="500066" cy="369332"/>
            <a:chOff x="1533150" y="2461683"/>
            <a:chExt cx="500066" cy="358353"/>
          </a:xfrm>
        </p:grpSpPr>
        <p:sp>
          <p:nvSpPr>
            <p:cNvPr id="20" name="Oval 19"/>
            <p:cNvSpPr/>
            <p:nvPr/>
          </p:nvSpPr>
          <p:spPr bwMode="auto">
            <a:xfrm>
              <a:off x="1547664" y="2492326"/>
              <a:ext cx="285752" cy="285752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33150" y="2461683"/>
              <a:ext cx="500066" cy="35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rPr>
                <a:t>5</a:t>
              </a:r>
              <a:endPara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131" y="825317"/>
            <a:ext cx="2305484" cy="5578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/>
          <p:cNvSpPr/>
          <p:nvPr/>
        </p:nvSpPr>
        <p:spPr bwMode="invGray">
          <a:xfrm>
            <a:off x="9493052" y="1777967"/>
            <a:ext cx="2257466" cy="335269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 bwMode="invGray">
          <a:xfrm>
            <a:off x="9497960" y="3765687"/>
            <a:ext cx="2257466" cy="64119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 bwMode="invGray">
          <a:xfrm>
            <a:off x="9491296" y="4960036"/>
            <a:ext cx="2257466" cy="27708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66399" y="1219200"/>
            <a:ext cx="11375703" cy="5410200"/>
          </a:xfrm>
        </p:spPr>
        <p:txBody>
          <a:bodyPr>
            <a:noAutofit/>
          </a:bodyPr>
          <a:lstStyle/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DeepSeek-CJK-patch"/>
              </a:rPr>
              <a:t>Set up user accounts and groups for remote SSL VPN users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DeepSeek-CJK-patch"/>
              </a:rPr>
              <a:t>Configure SSL VPN portals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DeepSeek-CJK-patch"/>
              </a:rPr>
              <a:t>Configure SSL VPN settings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DeepSeek-CJK-patch"/>
              </a:rPr>
              <a:t>Create a firewall policy to and from the SSL VPN interface</a:t>
            </a:r>
          </a:p>
          <a:p>
            <a:pPr marL="666683" lvl="1" indent="-285750"/>
            <a:r>
              <a:rPr lang="en-US" dirty="0">
                <a:solidFill>
                  <a:schemeClr val="bg1"/>
                </a:solidFill>
                <a:latin typeface="DeepSeek-CJK-patch"/>
              </a:rPr>
              <a:t>Accepts and decrypts packets</a:t>
            </a:r>
          </a:p>
          <a:p>
            <a:pPr marL="666683" lvl="1" indent="-285750"/>
            <a:r>
              <a:rPr lang="en-US" dirty="0">
                <a:solidFill>
                  <a:schemeClr val="bg1"/>
                </a:solidFill>
                <a:latin typeface="DeepSeek-CJK-patch"/>
              </a:rPr>
              <a:t>Allows traffic from SSL VPN clients to the internal network </a:t>
            </a:r>
            <a:br>
              <a:rPr lang="ar-EG" dirty="0">
                <a:solidFill>
                  <a:schemeClr val="bg1"/>
                </a:solidFill>
                <a:latin typeface="DeepSeek-CJK-patch"/>
              </a:rPr>
            </a:br>
            <a:r>
              <a:rPr lang="en-US" dirty="0">
                <a:solidFill>
                  <a:schemeClr val="bg1"/>
                </a:solidFill>
                <a:latin typeface="DeepSeek-CJK-patch"/>
              </a:rPr>
              <a:t>and the reverse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DeepSeek-CJK-patch"/>
              </a:rPr>
              <a:t>Optionally: 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DeepSeek-CJK-patch"/>
              </a:rPr>
              <a:t>Create a firewall policy to allow SSL VPN traffic to the internet:</a:t>
            </a:r>
          </a:p>
          <a:p>
            <a:pPr lvl="2"/>
            <a:r>
              <a:rPr lang="en-US" sz="2400" dirty="0">
                <a:solidFill>
                  <a:schemeClr val="bg1"/>
                </a:solidFill>
                <a:latin typeface="DeepSeek-CJK-patch"/>
              </a:rPr>
              <a:t>Useful to allow all clients traffic through FortiGate to internet </a:t>
            </a:r>
            <a:br>
              <a:rPr lang="ar-EG" sz="2400" dirty="0">
                <a:solidFill>
                  <a:schemeClr val="bg1"/>
                </a:solidFill>
                <a:latin typeface="DeepSeek-CJK-patch"/>
              </a:rPr>
            </a:br>
            <a:r>
              <a:rPr lang="en-US" sz="2400" dirty="0">
                <a:solidFill>
                  <a:schemeClr val="bg1"/>
                </a:solidFill>
                <a:latin typeface="DeepSeek-CJK-patch"/>
              </a:rPr>
              <a:t>when split tunneling is disabled</a:t>
            </a:r>
          </a:p>
          <a:p>
            <a:pPr lvl="2"/>
            <a:r>
              <a:rPr lang="en-US" sz="2400" dirty="0">
                <a:solidFill>
                  <a:schemeClr val="bg1"/>
                </a:solidFill>
                <a:latin typeface="DeepSeek-CJK-patch"/>
              </a:rPr>
              <a:t>You can use </a:t>
            </a:r>
            <a:r>
              <a:rPr lang="en-US" sz="2400" dirty="0" err="1">
                <a:solidFill>
                  <a:schemeClr val="bg1"/>
                </a:solidFill>
                <a:latin typeface="DeepSeek-CJK-patch"/>
              </a:rPr>
              <a:t>FortiGate</a:t>
            </a:r>
            <a:r>
              <a:rPr lang="en-US" sz="2400" dirty="0">
                <a:solidFill>
                  <a:schemeClr val="bg1"/>
                </a:solidFill>
                <a:latin typeface="DeepSeek-CJK-patch"/>
              </a:rPr>
              <a:t> to apply security profiles</a:t>
            </a:r>
          </a:p>
        </p:txBody>
      </p:sp>
    </p:spTree>
    <p:extLst>
      <p:ext uri="{BB962C8B-B14F-4D97-AF65-F5344CB8AC3E}">
        <p14:creationId xmlns:p14="http://schemas.microsoft.com/office/powerpoint/2010/main" val="25402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sp>
        <p:nvSpPr>
          <p:cNvPr id="27" name="Title 6"/>
          <p:cNvSpPr>
            <a:spLocks noGrp="1"/>
          </p:cNvSpPr>
          <p:nvPr>
            <p:ph type="title"/>
          </p:nvPr>
        </p:nvSpPr>
        <p:spPr>
          <a:xfrm>
            <a:off x="291800" y="6900"/>
            <a:ext cx="10835325" cy="748800"/>
          </a:xfrm>
        </p:spPr>
        <p:txBody>
          <a:bodyPr>
            <a:normAutofit/>
          </a:bodyPr>
          <a:lstStyle/>
          <a:p>
            <a:r>
              <a:rPr lang="en-US" sz="43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DeepSeek-CJK-patch"/>
                <a:ea typeface="+mn-ea"/>
                <a:cs typeface="+mn-cs"/>
              </a:rPr>
              <a:t>Monitoring SSL VPN Sessions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idx="1"/>
          </p:nvPr>
        </p:nvSpPr>
        <p:spPr>
          <a:xfrm>
            <a:off x="266399" y="749300"/>
            <a:ext cx="11375703" cy="5016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Monitor which SSL VPN users are connected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GUI: </a:t>
            </a:r>
            <a:r>
              <a:rPr lang="en-CA" b="1" dirty="0">
                <a:solidFill>
                  <a:schemeClr val="bg1"/>
                </a:solidFill>
              </a:rPr>
              <a:t>Dashboard </a:t>
            </a:r>
            <a:r>
              <a:rPr lang="en-CA" dirty="0">
                <a:solidFill>
                  <a:schemeClr val="bg1"/>
                </a:solidFill>
              </a:rPr>
              <a:t>&gt;</a:t>
            </a:r>
            <a:r>
              <a:rPr lang="en-CA" b="1" dirty="0">
                <a:solidFill>
                  <a:schemeClr val="bg1"/>
                </a:solidFill>
              </a:rPr>
              <a:t> Network </a:t>
            </a:r>
            <a:r>
              <a:rPr lang="en-CA" dirty="0">
                <a:solidFill>
                  <a:schemeClr val="bg1"/>
                </a:solidFill>
              </a:rPr>
              <a:t>&gt; </a:t>
            </a:r>
            <a:r>
              <a:rPr lang="en-CA" b="1" dirty="0">
                <a:solidFill>
                  <a:schemeClr val="bg1"/>
                </a:solidFill>
              </a:rPr>
              <a:t>SSL VPN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Shows SSL VPN user names, connection times, and IP addresses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tunnel mode, </a:t>
            </a:r>
            <a:r>
              <a:rPr lang="en-US" b="1" dirty="0">
                <a:solidFill>
                  <a:schemeClr val="bg1"/>
                </a:solidFill>
              </a:rPr>
              <a:t>Active Connections </a:t>
            </a:r>
            <a:r>
              <a:rPr lang="en-US" dirty="0">
                <a:solidFill>
                  <a:schemeClr val="bg1"/>
                </a:solidFill>
              </a:rPr>
              <a:t>displays IP address assigned to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fortissl</a:t>
            </a:r>
            <a:r>
              <a:rPr lang="en-US" dirty="0">
                <a:solidFill>
                  <a:schemeClr val="bg1"/>
                </a:solidFill>
              </a:rPr>
              <a:t> virtual adapter</a:t>
            </a:r>
          </a:p>
          <a:p>
            <a:r>
              <a:rPr lang="en-US" dirty="0">
                <a:solidFill>
                  <a:schemeClr val="bg1"/>
                </a:solidFill>
              </a:rPr>
              <a:t>Force end user disconnection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Right-click the user name and select </a:t>
            </a:r>
            <a:r>
              <a:rPr lang="en-US" b="1" dirty="0">
                <a:solidFill>
                  <a:schemeClr val="bg1"/>
                </a:solidFill>
              </a:rPr>
              <a:t>End Session</a:t>
            </a:r>
            <a:endParaRPr lang="en-CA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invGray">
          <a:xfrm>
            <a:off x="2119357" y="3726892"/>
            <a:ext cx="3808810" cy="366205"/>
          </a:xfrm>
          <a:prstGeom prst="rect">
            <a:avLst/>
          </a:prstGeom>
          <a:solidFill>
            <a:srgbClr val="00B0F0"/>
          </a:solidFill>
          <a:ln w="381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Dashboard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&gt;</a:t>
            </a: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Network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&gt; </a:t>
            </a: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SSL VPN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58" y="4114800"/>
            <a:ext cx="6364242" cy="2673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ounded Rectangular Callout 30"/>
          <p:cNvSpPr/>
          <p:nvPr/>
        </p:nvSpPr>
        <p:spPr bwMode="invGray">
          <a:xfrm>
            <a:off x="7726423" y="4511693"/>
            <a:ext cx="4090787" cy="668802"/>
          </a:xfrm>
          <a:prstGeom prst="wedgeRoundRectCallout">
            <a:avLst>
              <a:gd name="adj1" fmla="val -52930"/>
              <a:gd name="adj2" fmla="val 143875"/>
              <a:gd name="adj3" fmla="val 16667"/>
            </a:avLst>
          </a:prstGeom>
          <a:solidFill>
            <a:srgbClr val="00B0F0"/>
          </a:solidFill>
          <a:ln w="381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Arial" charset="0"/>
              </a:rPr>
              <a:t>Tunnel mode user: shows SSL VPN IP address assigned during the session</a:t>
            </a:r>
          </a:p>
        </p:txBody>
      </p:sp>
      <p:sp>
        <p:nvSpPr>
          <p:cNvPr id="32" name="Rounded Rectangular Callout 31"/>
          <p:cNvSpPr/>
          <p:nvPr/>
        </p:nvSpPr>
        <p:spPr bwMode="invGray">
          <a:xfrm>
            <a:off x="7726423" y="6364259"/>
            <a:ext cx="1577175" cy="415274"/>
          </a:xfrm>
          <a:prstGeom prst="wedgeRoundRectCallout">
            <a:avLst>
              <a:gd name="adj1" fmla="val -57650"/>
              <a:gd name="adj2" fmla="val -120100"/>
              <a:gd name="adj3" fmla="val 16667"/>
            </a:avLst>
          </a:prstGeom>
          <a:solidFill>
            <a:srgbClr val="00B0F0"/>
          </a:solidFill>
          <a:ln w="381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Arial" charset="0"/>
              </a:rPr>
              <a:t>web user</a:t>
            </a:r>
          </a:p>
        </p:txBody>
      </p:sp>
      <p:sp>
        <p:nvSpPr>
          <p:cNvPr id="33" name="Rounded Rectangular Callout 32"/>
          <p:cNvSpPr/>
          <p:nvPr/>
        </p:nvSpPr>
        <p:spPr>
          <a:xfrm>
            <a:off x="952500" y="6133786"/>
            <a:ext cx="1166857" cy="580474"/>
          </a:xfrm>
          <a:prstGeom prst="wedgeRoundRectCallout">
            <a:avLst>
              <a:gd name="adj1" fmla="val 60356"/>
              <a:gd name="adj2" fmla="val -173832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34" name="Rounded Rectangular Callout 33"/>
          <p:cNvSpPr/>
          <p:nvPr/>
        </p:nvSpPr>
        <p:spPr bwMode="invGray">
          <a:xfrm>
            <a:off x="936226" y="6133785"/>
            <a:ext cx="2794062" cy="620347"/>
          </a:xfrm>
          <a:prstGeom prst="wedgeRoundRectCallout">
            <a:avLst>
              <a:gd name="adj1" fmla="val 89180"/>
              <a:gd name="adj2" fmla="val -32515"/>
              <a:gd name="adj3" fmla="val 16667"/>
            </a:avLst>
          </a:prstGeom>
          <a:solidFill>
            <a:srgbClr val="00B0F0"/>
          </a:solidFill>
          <a:ln w="381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Arial" charset="0"/>
              </a:rPr>
              <a:t>Select or Right-click to terminate an active SSL VPN session</a:t>
            </a:r>
          </a:p>
        </p:txBody>
      </p:sp>
    </p:spTree>
    <p:extLst>
      <p:ext uri="{BB962C8B-B14F-4D97-AF65-F5344CB8AC3E}">
        <p14:creationId xmlns:p14="http://schemas.microsoft.com/office/powerpoint/2010/main" val="142093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animBg="1"/>
      <p:bldP spid="31" grpId="0" animBg="1"/>
      <p:bldP spid="32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5217CC7-7CF4-848E-AB0E-A1E8FA00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 flipH="1">
            <a:off x="-6" y="0"/>
            <a:ext cx="1219200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6400" y="273600"/>
            <a:ext cx="10835325" cy="748800"/>
          </a:xfrm>
        </p:spPr>
        <p:txBody>
          <a:bodyPr>
            <a:normAutofit/>
          </a:bodyPr>
          <a:lstStyle/>
          <a:p>
            <a:r>
              <a:rPr lang="en-US" sz="43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rgbClr val="4D4D4D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DeepSeek-CJK-patch"/>
                <a:ea typeface="+mn-ea"/>
                <a:cs typeface="+mn-cs"/>
              </a:rPr>
              <a:t>SSL VPN Logs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idx="1"/>
          </p:nvPr>
        </p:nvSpPr>
        <p:spPr>
          <a:xfrm>
            <a:off x="266399" y="972000"/>
            <a:ext cx="11375703" cy="5338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Review if the SSL VPN tunnel is established or closed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Review the authentication action related to SSL VPN users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Review SSL VPN connections in tunnel mode with </a:t>
            </a:r>
            <a:r>
              <a:rPr lang="en-US" sz="2400" dirty="0" err="1">
                <a:solidFill>
                  <a:schemeClr val="bg1"/>
                </a:solidFill>
              </a:rPr>
              <a:t>FortiClient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023350" y="4422025"/>
            <a:ext cx="989806" cy="164081"/>
          </a:xfrm>
          <a:prstGeom prst="rightArrow">
            <a:avLst/>
          </a:prstGeom>
          <a:solidFill>
            <a:srgbClr val="FF0000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66" y="2757618"/>
            <a:ext cx="2502404" cy="28945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invGray">
          <a:xfrm>
            <a:off x="519798" y="4321199"/>
            <a:ext cx="1643134" cy="32816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56" y="4785708"/>
            <a:ext cx="1822544" cy="635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ounded Rectangular Callout 9"/>
          <p:cNvSpPr/>
          <p:nvPr/>
        </p:nvSpPr>
        <p:spPr bwMode="invGray">
          <a:xfrm>
            <a:off x="4804058" y="5635590"/>
            <a:ext cx="6511820" cy="802774"/>
          </a:xfrm>
          <a:prstGeom prst="wedgeRoundRectCallout">
            <a:avLst>
              <a:gd name="adj1" fmla="val -40146"/>
              <a:gd name="adj2" fmla="val -138655"/>
              <a:gd name="adj3" fmla="val 16667"/>
            </a:avLst>
          </a:prstGeom>
          <a:solidFill>
            <a:srgbClr val="00B0F0"/>
          </a:solidFill>
          <a:ln w="381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Custom URL path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456" y="5687566"/>
            <a:ext cx="6384141" cy="703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740" y="3538215"/>
            <a:ext cx="1968601" cy="679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4432600" y="3591336"/>
            <a:ext cx="1002712" cy="2287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23072" y="4843589"/>
            <a:ext cx="1002712" cy="2287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5" name="Rounded Rectangular Callout 14"/>
          <p:cNvSpPr/>
          <p:nvPr/>
        </p:nvSpPr>
        <p:spPr bwMode="invGray">
          <a:xfrm>
            <a:off x="6942630" y="2650854"/>
            <a:ext cx="4311967" cy="1506448"/>
          </a:xfrm>
          <a:prstGeom prst="wedgeRoundRectCallout">
            <a:avLst>
              <a:gd name="adj1" fmla="val -85838"/>
              <a:gd name="adj2" fmla="val 20114"/>
              <a:gd name="adj3" fmla="val 16667"/>
            </a:avLst>
          </a:prstGeom>
          <a:solidFill>
            <a:srgbClr val="00B0F0"/>
          </a:solidFill>
          <a:ln w="381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Custom URL path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756" y="2748125"/>
            <a:ext cx="4113714" cy="13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1085</Words>
  <Application>Microsoft Office PowerPoint</Application>
  <PresentationFormat>Widescreen</PresentationFormat>
  <Paragraphs>206</Paragraphs>
  <Slides>53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Aptos Display</vt:lpstr>
      <vt:lpstr>Arial</vt:lpstr>
      <vt:lpstr>Consolas</vt:lpstr>
      <vt:lpstr>Courier New</vt:lpstr>
      <vt:lpstr>DeepSeek-CJK-patch</vt:lpstr>
      <vt:lpstr>Office Theme</vt:lpstr>
      <vt:lpstr>1_Office Theme</vt:lpstr>
      <vt:lpstr>Implementing VPN solution with FortiGate</vt:lpstr>
      <vt:lpstr>PowerPoint Presentation</vt:lpstr>
      <vt:lpstr>PowerPoint Presentation</vt:lpstr>
      <vt:lpstr>PowerPoint Presentation</vt:lpstr>
      <vt:lpstr>PowerPoint Presentation</vt:lpstr>
      <vt:lpstr>Tunnel Mode—Split Tunneling</vt:lpstr>
      <vt:lpstr>PowerPoint Presentation</vt:lpstr>
      <vt:lpstr>Monitoring SSL VPN Sessions</vt:lpstr>
      <vt:lpstr>SSL VPN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Bola Kamal Shafik</dc:creator>
  <cp:lastModifiedBy>Bola Kamal Shafik</cp:lastModifiedBy>
  <cp:revision>14</cp:revision>
  <dcterms:created xsi:type="dcterms:W3CDTF">2025-04-14T10:53:20Z</dcterms:created>
  <dcterms:modified xsi:type="dcterms:W3CDTF">2025-04-23T18:01:02Z</dcterms:modified>
</cp:coreProperties>
</file>